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7" r:id="rId2"/>
    <p:sldId id="326" r:id="rId3"/>
    <p:sldId id="260" r:id="rId4"/>
    <p:sldId id="309" r:id="rId5"/>
    <p:sldId id="305" r:id="rId6"/>
    <p:sldId id="287" r:id="rId7"/>
    <p:sldId id="290" r:id="rId8"/>
    <p:sldId id="291" r:id="rId9"/>
    <p:sldId id="317" r:id="rId10"/>
    <p:sldId id="292" r:id="rId11"/>
    <p:sldId id="316" r:id="rId12"/>
    <p:sldId id="319" r:id="rId13"/>
    <p:sldId id="320" r:id="rId14"/>
    <p:sldId id="293" r:id="rId15"/>
    <p:sldId id="324" r:id="rId16"/>
    <p:sldId id="325" r:id="rId17"/>
    <p:sldId id="310" r:id="rId18"/>
    <p:sldId id="327" r:id="rId19"/>
    <p:sldId id="328" r:id="rId20"/>
    <p:sldId id="329" r:id="rId21"/>
    <p:sldId id="300" r:id="rId22"/>
    <p:sldId id="339" r:id="rId23"/>
    <p:sldId id="340" r:id="rId24"/>
    <p:sldId id="341" r:id="rId25"/>
    <p:sldId id="306" r:id="rId26"/>
    <p:sldId id="333" r:id="rId27"/>
    <p:sldId id="337" r:id="rId28"/>
    <p:sldId id="331" r:id="rId29"/>
    <p:sldId id="334" r:id="rId30"/>
    <p:sldId id="335" r:id="rId31"/>
    <p:sldId id="336" r:id="rId32"/>
    <p:sldId id="332" r:id="rId33"/>
    <p:sldId id="338" r:id="rId34"/>
    <p:sldId id="259" r:id="rId3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4694"/>
  </p:normalViewPr>
  <p:slideViewPr>
    <p:cSldViewPr>
      <p:cViewPr varScale="1">
        <p:scale>
          <a:sx n="121" d="100"/>
          <a:sy n="121" d="100"/>
        </p:scale>
        <p:origin x="174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117" d="100"/>
          <a:sy n="117" d="100"/>
        </p:scale>
        <p:origin x="420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049312-047E-45D7-B692-5D8F2F782C2D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77AC949-F131-4921-8CF4-B93A246D6EF1}">
      <dgm:prSet phldrT="[텍스트]" custT="1"/>
      <dgm:spPr/>
      <dgm:t>
        <a:bodyPr/>
        <a:lstStyle/>
        <a:p>
          <a:pPr latinLnBrk="1"/>
          <a:r>
            <a:rPr lang="ko-KR" altLang="en-US" sz="2400" b="1" spc="0" dirty="0"/>
            <a:t>적용 순서</a:t>
          </a:r>
        </a:p>
      </dgm:t>
    </dgm:pt>
    <dgm:pt modelId="{3A366351-8D55-4438-A562-CD28407D0B25}" type="parTrans" cxnId="{1B3BAC40-3198-45B2-BDCB-3D3DCE3A5235}">
      <dgm:prSet/>
      <dgm:spPr/>
      <dgm:t>
        <a:bodyPr/>
        <a:lstStyle/>
        <a:p>
          <a:pPr latinLnBrk="1"/>
          <a:endParaRPr lang="ko-KR" altLang="en-US"/>
        </a:p>
      </dgm:t>
    </dgm:pt>
    <dgm:pt modelId="{5DA30983-1117-4830-B60F-806549CE0B8D}" type="sibTrans" cxnId="{1B3BAC40-3198-45B2-BDCB-3D3DCE3A5235}">
      <dgm:prSet/>
      <dgm:spPr/>
      <dgm:t>
        <a:bodyPr/>
        <a:lstStyle/>
        <a:p>
          <a:pPr latinLnBrk="1"/>
          <a:endParaRPr lang="ko-KR" altLang="en-US"/>
        </a:p>
      </dgm:t>
    </dgm:pt>
    <dgm:pt modelId="{0F832752-6AC3-40D9-BC0E-B2B205FF2058}">
      <dgm:prSet custT="1"/>
      <dgm:spPr/>
      <dgm:t>
        <a:bodyPr/>
        <a:lstStyle/>
        <a:p>
          <a:pPr latinLnBrk="1"/>
          <a:r>
            <a:rPr lang="ko-KR" altLang="en-US" sz="2400" b="1" spc="0" dirty="0"/>
            <a:t>윷과 모</a:t>
          </a:r>
        </a:p>
      </dgm:t>
    </dgm:pt>
    <dgm:pt modelId="{F0A265D8-88B4-45DD-9C1D-24367D23F19C}" type="parTrans" cxnId="{EC688180-BECC-4E6A-B68E-FC8670E6CE8B}">
      <dgm:prSet/>
      <dgm:spPr/>
      <dgm:t>
        <a:bodyPr/>
        <a:lstStyle/>
        <a:p>
          <a:pPr latinLnBrk="1"/>
          <a:endParaRPr lang="ko-KR" altLang="en-US"/>
        </a:p>
      </dgm:t>
    </dgm:pt>
    <dgm:pt modelId="{D111DA8D-330E-4EC9-A386-F35D7B58C7A3}" type="sibTrans" cxnId="{EC688180-BECC-4E6A-B68E-FC8670E6CE8B}">
      <dgm:prSet/>
      <dgm:spPr/>
      <dgm:t>
        <a:bodyPr/>
        <a:lstStyle/>
        <a:p>
          <a:pPr latinLnBrk="1"/>
          <a:endParaRPr lang="ko-KR" altLang="en-US"/>
        </a:p>
      </dgm:t>
    </dgm:pt>
    <dgm:pt modelId="{D9CCD4CE-91E4-4FA1-B0D1-959FD7B2F9A8}">
      <dgm:prSet custT="1"/>
      <dgm:spPr/>
      <dgm:t>
        <a:bodyPr/>
        <a:lstStyle/>
        <a:p>
          <a:pPr latinLnBrk="1"/>
          <a:r>
            <a:rPr lang="ko-KR" altLang="en-US" sz="2400" b="1" spc="0" dirty="0" err="1"/>
            <a:t>빽도</a:t>
          </a:r>
          <a:endParaRPr lang="ko-KR" altLang="en-US" sz="2400" b="1" spc="0" dirty="0"/>
        </a:p>
      </dgm:t>
    </dgm:pt>
    <dgm:pt modelId="{BB507E42-873A-462C-ADCE-E74D739F8AF4}" type="parTrans" cxnId="{770AF87C-38DF-4445-A7A0-2B25FE64F489}">
      <dgm:prSet/>
      <dgm:spPr/>
      <dgm:t>
        <a:bodyPr/>
        <a:lstStyle/>
        <a:p>
          <a:pPr latinLnBrk="1"/>
          <a:endParaRPr lang="ko-KR" altLang="en-US"/>
        </a:p>
      </dgm:t>
    </dgm:pt>
    <dgm:pt modelId="{866902A4-7B72-4721-B36D-35C6BA0159EF}" type="sibTrans" cxnId="{770AF87C-38DF-4445-A7A0-2B25FE64F489}">
      <dgm:prSet/>
      <dgm:spPr/>
      <dgm:t>
        <a:bodyPr/>
        <a:lstStyle/>
        <a:p>
          <a:pPr latinLnBrk="1"/>
          <a:endParaRPr lang="ko-KR" altLang="en-US"/>
        </a:p>
      </dgm:t>
    </dgm:pt>
    <dgm:pt modelId="{0F58A6F1-2A75-46E4-B454-B341342FA5FB}">
      <dgm:prSet custT="1"/>
      <dgm:spPr/>
      <dgm:t>
        <a:bodyPr/>
        <a:lstStyle/>
        <a:p>
          <a:pPr latinLnBrk="1"/>
          <a:r>
            <a:rPr lang="ko-KR" altLang="en-US" sz="2400" b="1" spc="0" dirty="0"/>
            <a:t>교차점</a:t>
          </a:r>
        </a:p>
      </dgm:t>
    </dgm:pt>
    <dgm:pt modelId="{2473174B-2A4B-4F62-B990-E19FC4CD6233}" type="parTrans" cxnId="{00AB34BE-FF38-4EBE-B3E2-7178A48A5492}">
      <dgm:prSet/>
      <dgm:spPr/>
      <dgm:t>
        <a:bodyPr/>
        <a:lstStyle/>
        <a:p>
          <a:pPr latinLnBrk="1"/>
          <a:endParaRPr lang="ko-KR" altLang="en-US"/>
        </a:p>
      </dgm:t>
    </dgm:pt>
    <dgm:pt modelId="{D43A2D07-A1BB-4B51-A54B-CE658EEA6C1F}" type="sibTrans" cxnId="{00AB34BE-FF38-4EBE-B3E2-7178A48A5492}">
      <dgm:prSet/>
      <dgm:spPr/>
      <dgm:t>
        <a:bodyPr/>
        <a:lstStyle/>
        <a:p>
          <a:pPr latinLnBrk="1"/>
          <a:endParaRPr lang="ko-KR" altLang="en-US"/>
        </a:p>
      </dgm:t>
    </dgm:pt>
    <dgm:pt modelId="{47BBF670-AF21-4D87-A81D-C69370AF9D27}">
      <dgm:prSet phldrT="[텍스트]"/>
      <dgm:spPr/>
      <dgm:t>
        <a:bodyPr/>
        <a:lstStyle/>
        <a:p>
          <a:pPr latinLnBrk="1"/>
          <a:r>
            <a:rPr lang="en-US" altLang="ko-KR" b="1" spc="0" dirty="0"/>
            <a:t> </a:t>
          </a:r>
          <a:r>
            <a:rPr lang="ko-KR" altLang="en-US" b="1" spc="0" dirty="0"/>
            <a:t>여러 번 던질 수 있는 경우에 윷은 나온 순서대로만 적용한다</a:t>
          </a:r>
          <a:r>
            <a:rPr lang="en-US" altLang="en-US" b="1" spc="0" dirty="0"/>
            <a:t>.</a:t>
          </a:r>
          <a:endParaRPr lang="ko-KR" altLang="en-US" b="1" spc="0" dirty="0"/>
        </a:p>
      </dgm:t>
    </dgm:pt>
    <dgm:pt modelId="{945EACD4-91FB-47DB-B6B9-BCD9965C75DD}" type="parTrans" cxnId="{56D631CB-2D88-4FCE-8356-CCD5675F91AA}">
      <dgm:prSet/>
      <dgm:spPr/>
      <dgm:t>
        <a:bodyPr/>
        <a:lstStyle/>
        <a:p>
          <a:pPr latinLnBrk="1"/>
          <a:endParaRPr lang="ko-KR" altLang="en-US"/>
        </a:p>
      </dgm:t>
    </dgm:pt>
    <dgm:pt modelId="{38844BB0-F22E-4967-92E6-A459236E3659}" type="sibTrans" cxnId="{56D631CB-2D88-4FCE-8356-CCD5675F91AA}">
      <dgm:prSet/>
      <dgm:spPr/>
      <dgm:t>
        <a:bodyPr/>
        <a:lstStyle/>
        <a:p>
          <a:pPr latinLnBrk="1"/>
          <a:endParaRPr lang="ko-KR" altLang="en-US"/>
        </a:p>
      </dgm:t>
    </dgm:pt>
    <dgm:pt modelId="{ECD6E1E3-A8BF-4F39-B4F2-45CE940F2FF6}">
      <dgm:prSet/>
      <dgm:spPr/>
      <dgm:t>
        <a:bodyPr/>
        <a:lstStyle/>
        <a:p>
          <a:pPr latinLnBrk="1"/>
          <a:r>
            <a:rPr lang="ko-KR" altLang="en-US" b="1" spc="0" dirty="0"/>
            <a:t>윷이나 모가 나와서 잡은 경우에는 한번만 다시 던진다</a:t>
          </a:r>
          <a:r>
            <a:rPr lang="en-US" altLang="en-US" b="1" spc="0" dirty="0"/>
            <a:t>.</a:t>
          </a:r>
          <a:endParaRPr lang="ko-KR" altLang="en-US" b="1" spc="0" dirty="0"/>
        </a:p>
      </dgm:t>
    </dgm:pt>
    <dgm:pt modelId="{B8C071E4-8C04-4536-8DB6-472C08CD4055}" type="parTrans" cxnId="{B9A510A9-59BE-40A2-A097-3481E533E482}">
      <dgm:prSet/>
      <dgm:spPr/>
      <dgm:t>
        <a:bodyPr/>
        <a:lstStyle/>
        <a:p>
          <a:pPr latinLnBrk="1"/>
          <a:endParaRPr lang="ko-KR" altLang="en-US"/>
        </a:p>
      </dgm:t>
    </dgm:pt>
    <dgm:pt modelId="{6B41984A-C3AD-4CF0-8C78-8DFB1C202AA8}" type="sibTrans" cxnId="{B9A510A9-59BE-40A2-A097-3481E533E482}">
      <dgm:prSet/>
      <dgm:spPr/>
      <dgm:t>
        <a:bodyPr/>
        <a:lstStyle/>
        <a:p>
          <a:pPr latinLnBrk="1"/>
          <a:endParaRPr lang="ko-KR" altLang="en-US"/>
        </a:p>
      </dgm:t>
    </dgm:pt>
    <dgm:pt modelId="{F5CCF786-460E-4857-85C5-86C62B45F0E1}">
      <dgm:prSet/>
      <dgm:spPr/>
      <dgm:t>
        <a:bodyPr/>
        <a:lstStyle/>
        <a:p>
          <a:pPr latinLnBrk="1"/>
          <a:r>
            <a:rPr lang="ko-KR" altLang="en-US" b="1" spc="0" dirty="0"/>
            <a:t> </a:t>
          </a:r>
          <a:r>
            <a:rPr lang="ko-KR" altLang="en-US" b="1" spc="0" dirty="0" err="1"/>
            <a:t>빽도가</a:t>
          </a:r>
          <a:r>
            <a:rPr lang="ko-KR" altLang="en-US" b="1" spc="0" dirty="0"/>
            <a:t> 나온 경우에는 언제든지 결승점 직전에 둘 수 있다</a:t>
          </a:r>
          <a:r>
            <a:rPr lang="en-US" altLang="en-US" b="1" spc="0" dirty="0"/>
            <a:t>.</a:t>
          </a:r>
          <a:endParaRPr lang="ko-KR" altLang="en-US" b="1" spc="0" dirty="0"/>
        </a:p>
      </dgm:t>
    </dgm:pt>
    <dgm:pt modelId="{4AB57CD6-5E18-42BE-A82B-D42096C574A2}" type="parTrans" cxnId="{A788D923-BF32-4739-8802-8C4E49D382B8}">
      <dgm:prSet/>
      <dgm:spPr/>
      <dgm:t>
        <a:bodyPr/>
        <a:lstStyle/>
        <a:p>
          <a:pPr latinLnBrk="1"/>
          <a:endParaRPr lang="ko-KR" altLang="en-US"/>
        </a:p>
      </dgm:t>
    </dgm:pt>
    <dgm:pt modelId="{EA33B042-0A98-4C04-A433-86754BDE3ED4}" type="sibTrans" cxnId="{A788D923-BF32-4739-8802-8C4E49D382B8}">
      <dgm:prSet/>
      <dgm:spPr/>
      <dgm:t>
        <a:bodyPr/>
        <a:lstStyle/>
        <a:p>
          <a:pPr latinLnBrk="1"/>
          <a:endParaRPr lang="ko-KR" altLang="en-US"/>
        </a:p>
      </dgm:t>
    </dgm:pt>
    <dgm:pt modelId="{9D640C39-F218-497F-955C-E4E1DB65799C}">
      <dgm:prSet/>
      <dgm:spPr/>
      <dgm:t>
        <a:bodyPr/>
        <a:lstStyle/>
        <a:p>
          <a:pPr latinLnBrk="1"/>
          <a:r>
            <a:rPr lang="ko-KR" altLang="en-US" b="1" spc="0" dirty="0"/>
            <a:t> 교차점에서는 무조건 지름길로만 가야한다</a:t>
          </a:r>
          <a:r>
            <a:rPr lang="en-US" altLang="en-US" b="1" spc="0" dirty="0"/>
            <a:t>.</a:t>
          </a:r>
          <a:endParaRPr lang="ko-KR" altLang="en-US" spc="0" dirty="0"/>
        </a:p>
      </dgm:t>
    </dgm:pt>
    <dgm:pt modelId="{DA435B06-2588-4BFC-BA56-3F11F51D2214}" type="parTrans" cxnId="{90D9F13A-1FBF-4DAD-8267-3FB1E30F3765}">
      <dgm:prSet/>
      <dgm:spPr/>
      <dgm:t>
        <a:bodyPr/>
        <a:lstStyle/>
        <a:p>
          <a:pPr latinLnBrk="1"/>
          <a:endParaRPr lang="ko-KR" altLang="en-US"/>
        </a:p>
      </dgm:t>
    </dgm:pt>
    <dgm:pt modelId="{6B734ABC-3CD3-4D24-9D6F-654D2BE91AAF}" type="sibTrans" cxnId="{90D9F13A-1FBF-4DAD-8267-3FB1E30F3765}">
      <dgm:prSet/>
      <dgm:spPr/>
      <dgm:t>
        <a:bodyPr/>
        <a:lstStyle/>
        <a:p>
          <a:pPr latinLnBrk="1"/>
          <a:endParaRPr lang="ko-KR" altLang="en-US"/>
        </a:p>
      </dgm:t>
    </dgm:pt>
    <dgm:pt modelId="{6AF1F34B-3789-4E8A-BEA8-9F61609F3056}" type="pres">
      <dgm:prSet presAssocID="{31049312-047E-45D7-B692-5D8F2F782C2D}" presName="Name0" presStyleCnt="0">
        <dgm:presLayoutVars>
          <dgm:dir/>
          <dgm:animLvl val="lvl"/>
          <dgm:resizeHandles val="exact"/>
        </dgm:presLayoutVars>
      </dgm:prSet>
      <dgm:spPr/>
    </dgm:pt>
    <dgm:pt modelId="{F794D62A-2C33-4A66-A79A-364AF375C5C5}" type="pres">
      <dgm:prSet presAssocID="{877AC949-F131-4921-8CF4-B93A246D6EF1}" presName="linNode" presStyleCnt="0"/>
      <dgm:spPr/>
    </dgm:pt>
    <dgm:pt modelId="{D59B156A-B76E-465B-AC78-6FFB87E3D610}" type="pres">
      <dgm:prSet presAssocID="{877AC949-F131-4921-8CF4-B93A246D6EF1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889090AD-663B-4ED0-A45A-A9C709CE8D63}" type="pres">
      <dgm:prSet presAssocID="{877AC949-F131-4921-8CF4-B93A246D6EF1}" presName="descendantText" presStyleLbl="alignAccFollowNode1" presStyleIdx="0" presStyleCnt="4">
        <dgm:presLayoutVars>
          <dgm:bulletEnabled val="1"/>
        </dgm:presLayoutVars>
      </dgm:prSet>
      <dgm:spPr/>
    </dgm:pt>
    <dgm:pt modelId="{48BBE096-6973-4AF5-AFD0-5DD9EE14E241}" type="pres">
      <dgm:prSet presAssocID="{5DA30983-1117-4830-B60F-806549CE0B8D}" presName="sp" presStyleCnt="0"/>
      <dgm:spPr/>
    </dgm:pt>
    <dgm:pt modelId="{B6B67390-CF29-4D7A-B7AB-D49EE2CE4BB8}" type="pres">
      <dgm:prSet presAssocID="{0F832752-6AC3-40D9-BC0E-B2B205FF2058}" presName="linNode" presStyleCnt="0"/>
      <dgm:spPr/>
    </dgm:pt>
    <dgm:pt modelId="{52CE7F3C-B24D-43C6-A33A-C1F200B79BDA}" type="pres">
      <dgm:prSet presAssocID="{0F832752-6AC3-40D9-BC0E-B2B205FF2058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F84BF070-0916-463F-A778-9C5D3B8EA536}" type="pres">
      <dgm:prSet presAssocID="{0F832752-6AC3-40D9-BC0E-B2B205FF2058}" presName="descendantText" presStyleLbl="alignAccFollowNode1" presStyleIdx="1" presStyleCnt="4">
        <dgm:presLayoutVars>
          <dgm:bulletEnabled val="1"/>
        </dgm:presLayoutVars>
      </dgm:prSet>
      <dgm:spPr/>
    </dgm:pt>
    <dgm:pt modelId="{F57007AC-203B-4415-B094-065A8A19AFA3}" type="pres">
      <dgm:prSet presAssocID="{D111DA8D-330E-4EC9-A386-F35D7B58C7A3}" presName="sp" presStyleCnt="0"/>
      <dgm:spPr/>
    </dgm:pt>
    <dgm:pt modelId="{B5870118-EBC8-417E-AD57-33E5652597E2}" type="pres">
      <dgm:prSet presAssocID="{D9CCD4CE-91E4-4FA1-B0D1-959FD7B2F9A8}" presName="linNode" presStyleCnt="0"/>
      <dgm:spPr/>
    </dgm:pt>
    <dgm:pt modelId="{0058D970-AB5F-4005-955F-6389A8C86A2B}" type="pres">
      <dgm:prSet presAssocID="{D9CCD4CE-91E4-4FA1-B0D1-959FD7B2F9A8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1352640B-BD9A-4EB6-9204-F6D0955D4FA3}" type="pres">
      <dgm:prSet presAssocID="{D9CCD4CE-91E4-4FA1-B0D1-959FD7B2F9A8}" presName="descendantText" presStyleLbl="alignAccFollowNode1" presStyleIdx="2" presStyleCnt="4">
        <dgm:presLayoutVars>
          <dgm:bulletEnabled val="1"/>
        </dgm:presLayoutVars>
      </dgm:prSet>
      <dgm:spPr/>
    </dgm:pt>
    <dgm:pt modelId="{8D524900-3572-44FB-8113-9FC220498D48}" type="pres">
      <dgm:prSet presAssocID="{866902A4-7B72-4721-B36D-35C6BA0159EF}" presName="sp" presStyleCnt="0"/>
      <dgm:spPr/>
    </dgm:pt>
    <dgm:pt modelId="{5E00FF94-2EAC-49EE-849D-EE4F753D0D98}" type="pres">
      <dgm:prSet presAssocID="{0F58A6F1-2A75-46E4-B454-B341342FA5FB}" presName="linNode" presStyleCnt="0"/>
      <dgm:spPr/>
    </dgm:pt>
    <dgm:pt modelId="{86A961B4-81A6-4386-9A79-8FC1FF3B4763}" type="pres">
      <dgm:prSet presAssocID="{0F58A6F1-2A75-46E4-B454-B341342FA5FB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B99CF148-F226-427D-8253-0FCF5DEE009B}" type="pres">
      <dgm:prSet presAssocID="{0F58A6F1-2A75-46E4-B454-B341342FA5FB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966FC304-2151-4C7D-A8F9-BBB73CD0CB45}" type="presOf" srcId="{9D640C39-F218-497F-955C-E4E1DB65799C}" destId="{B99CF148-F226-427D-8253-0FCF5DEE009B}" srcOrd="0" destOrd="0" presId="urn:microsoft.com/office/officeart/2005/8/layout/vList5"/>
    <dgm:cxn modelId="{A788D923-BF32-4739-8802-8C4E49D382B8}" srcId="{D9CCD4CE-91E4-4FA1-B0D1-959FD7B2F9A8}" destId="{F5CCF786-460E-4857-85C5-86C62B45F0E1}" srcOrd="0" destOrd="0" parTransId="{4AB57CD6-5E18-42BE-A82B-D42096C574A2}" sibTransId="{EA33B042-0A98-4C04-A433-86754BDE3ED4}"/>
    <dgm:cxn modelId="{22E00830-A3F1-4C99-8FF9-F8DA816CFF5F}" type="presOf" srcId="{47BBF670-AF21-4D87-A81D-C69370AF9D27}" destId="{889090AD-663B-4ED0-A45A-A9C709CE8D63}" srcOrd="0" destOrd="0" presId="urn:microsoft.com/office/officeart/2005/8/layout/vList5"/>
    <dgm:cxn modelId="{90D9F13A-1FBF-4DAD-8267-3FB1E30F3765}" srcId="{0F58A6F1-2A75-46E4-B454-B341342FA5FB}" destId="{9D640C39-F218-497F-955C-E4E1DB65799C}" srcOrd="0" destOrd="0" parTransId="{DA435B06-2588-4BFC-BA56-3F11F51D2214}" sibTransId="{6B734ABC-3CD3-4D24-9D6F-654D2BE91AAF}"/>
    <dgm:cxn modelId="{1B3BAC40-3198-45B2-BDCB-3D3DCE3A5235}" srcId="{31049312-047E-45D7-B692-5D8F2F782C2D}" destId="{877AC949-F131-4921-8CF4-B93A246D6EF1}" srcOrd="0" destOrd="0" parTransId="{3A366351-8D55-4438-A562-CD28407D0B25}" sibTransId="{5DA30983-1117-4830-B60F-806549CE0B8D}"/>
    <dgm:cxn modelId="{F8F7894A-204D-428E-8EA8-EF568AA558D3}" type="presOf" srcId="{F5CCF786-460E-4857-85C5-86C62B45F0E1}" destId="{1352640B-BD9A-4EB6-9204-F6D0955D4FA3}" srcOrd="0" destOrd="0" presId="urn:microsoft.com/office/officeart/2005/8/layout/vList5"/>
    <dgm:cxn modelId="{770AF87C-38DF-4445-A7A0-2B25FE64F489}" srcId="{31049312-047E-45D7-B692-5D8F2F782C2D}" destId="{D9CCD4CE-91E4-4FA1-B0D1-959FD7B2F9A8}" srcOrd="2" destOrd="0" parTransId="{BB507E42-873A-462C-ADCE-E74D739F8AF4}" sibTransId="{866902A4-7B72-4721-B36D-35C6BA0159EF}"/>
    <dgm:cxn modelId="{EC688180-BECC-4E6A-B68E-FC8670E6CE8B}" srcId="{31049312-047E-45D7-B692-5D8F2F782C2D}" destId="{0F832752-6AC3-40D9-BC0E-B2B205FF2058}" srcOrd="1" destOrd="0" parTransId="{F0A265D8-88B4-45DD-9C1D-24367D23F19C}" sibTransId="{D111DA8D-330E-4EC9-A386-F35D7B58C7A3}"/>
    <dgm:cxn modelId="{D01AF59B-53B6-4537-8B7D-3C6A6C296004}" type="presOf" srcId="{0F58A6F1-2A75-46E4-B454-B341342FA5FB}" destId="{86A961B4-81A6-4386-9A79-8FC1FF3B4763}" srcOrd="0" destOrd="0" presId="urn:microsoft.com/office/officeart/2005/8/layout/vList5"/>
    <dgm:cxn modelId="{398354A0-2277-48D0-B4AD-825819BFCCA2}" type="presOf" srcId="{31049312-047E-45D7-B692-5D8F2F782C2D}" destId="{6AF1F34B-3789-4E8A-BEA8-9F61609F3056}" srcOrd="0" destOrd="0" presId="urn:microsoft.com/office/officeart/2005/8/layout/vList5"/>
    <dgm:cxn modelId="{B9A510A9-59BE-40A2-A097-3481E533E482}" srcId="{0F832752-6AC3-40D9-BC0E-B2B205FF2058}" destId="{ECD6E1E3-A8BF-4F39-B4F2-45CE940F2FF6}" srcOrd="0" destOrd="0" parTransId="{B8C071E4-8C04-4536-8DB6-472C08CD4055}" sibTransId="{6B41984A-C3AD-4CF0-8C78-8DFB1C202AA8}"/>
    <dgm:cxn modelId="{00AB34BE-FF38-4EBE-B3E2-7178A48A5492}" srcId="{31049312-047E-45D7-B692-5D8F2F782C2D}" destId="{0F58A6F1-2A75-46E4-B454-B341342FA5FB}" srcOrd="3" destOrd="0" parTransId="{2473174B-2A4B-4F62-B990-E19FC4CD6233}" sibTransId="{D43A2D07-A1BB-4B51-A54B-CE658EEA6C1F}"/>
    <dgm:cxn modelId="{1C6F1FCA-14B3-47E6-9373-03EA52D8A277}" type="presOf" srcId="{ECD6E1E3-A8BF-4F39-B4F2-45CE940F2FF6}" destId="{F84BF070-0916-463F-A778-9C5D3B8EA536}" srcOrd="0" destOrd="0" presId="urn:microsoft.com/office/officeart/2005/8/layout/vList5"/>
    <dgm:cxn modelId="{56D631CB-2D88-4FCE-8356-CCD5675F91AA}" srcId="{877AC949-F131-4921-8CF4-B93A246D6EF1}" destId="{47BBF670-AF21-4D87-A81D-C69370AF9D27}" srcOrd="0" destOrd="0" parTransId="{945EACD4-91FB-47DB-B6B9-BCD9965C75DD}" sibTransId="{38844BB0-F22E-4967-92E6-A459236E3659}"/>
    <dgm:cxn modelId="{28C591CF-06E7-49F1-8B99-6F3983A30AAC}" type="presOf" srcId="{0F832752-6AC3-40D9-BC0E-B2B205FF2058}" destId="{52CE7F3C-B24D-43C6-A33A-C1F200B79BDA}" srcOrd="0" destOrd="0" presId="urn:microsoft.com/office/officeart/2005/8/layout/vList5"/>
    <dgm:cxn modelId="{2CCD46D1-97B2-452D-9C0B-4725E315EC3E}" type="presOf" srcId="{D9CCD4CE-91E4-4FA1-B0D1-959FD7B2F9A8}" destId="{0058D970-AB5F-4005-955F-6389A8C86A2B}" srcOrd="0" destOrd="0" presId="urn:microsoft.com/office/officeart/2005/8/layout/vList5"/>
    <dgm:cxn modelId="{C08982D6-6CCF-4310-9CEA-E6C76F1AA32C}" type="presOf" srcId="{877AC949-F131-4921-8CF4-B93A246D6EF1}" destId="{D59B156A-B76E-465B-AC78-6FFB87E3D610}" srcOrd="0" destOrd="0" presId="urn:microsoft.com/office/officeart/2005/8/layout/vList5"/>
    <dgm:cxn modelId="{248A9AEB-9618-4390-B7BC-5FE821C4FE82}" type="presParOf" srcId="{6AF1F34B-3789-4E8A-BEA8-9F61609F3056}" destId="{F794D62A-2C33-4A66-A79A-364AF375C5C5}" srcOrd="0" destOrd="0" presId="urn:microsoft.com/office/officeart/2005/8/layout/vList5"/>
    <dgm:cxn modelId="{7F1C72AB-8150-460D-AEF9-A34F2FB316CB}" type="presParOf" srcId="{F794D62A-2C33-4A66-A79A-364AF375C5C5}" destId="{D59B156A-B76E-465B-AC78-6FFB87E3D610}" srcOrd="0" destOrd="0" presId="urn:microsoft.com/office/officeart/2005/8/layout/vList5"/>
    <dgm:cxn modelId="{F16979DC-C8FF-4122-B31A-F34D0FB4D408}" type="presParOf" srcId="{F794D62A-2C33-4A66-A79A-364AF375C5C5}" destId="{889090AD-663B-4ED0-A45A-A9C709CE8D63}" srcOrd="1" destOrd="0" presId="urn:microsoft.com/office/officeart/2005/8/layout/vList5"/>
    <dgm:cxn modelId="{745E3AEF-6944-4E8B-A456-E10599A641A3}" type="presParOf" srcId="{6AF1F34B-3789-4E8A-BEA8-9F61609F3056}" destId="{48BBE096-6973-4AF5-AFD0-5DD9EE14E241}" srcOrd="1" destOrd="0" presId="urn:microsoft.com/office/officeart/2005/8/layout/vList5"/>
    <dgm:cxn modelId="{D7706521-9F4A-43C8-A774-4D76D98A1396}" type="presParOf" srcId="{6AF1F34B-3789-4E8A-BEA8-9F61609F3056}" destId="{B6B67390-CF29-4D7A-B7AB-D49EE2CE4BB8}" srcOrd="2" destOrd="0" presId="urn:microsoft.com/office/officeart/2005/8/layout/vList5"/>
    <dgm:cxn modelId="{1FB9C9E9-43B3-4C27-AF13-4FD9B4ABC7E8}" type="presParOf" srcId="{B6B67390-CF29-4D7A-B7AB-D49EE2CE4BB8}" destId="{52CE7F3C-B24D-43C6-A33A-C1F200B79BDA}" srcOrd="0" destOrd="0" presId="urn:microsoft.com/office/officeart/2005/8/layout/vList5"/>
    <dgm:cxn modelId="{DF0A3EBD-D60F-4558-8092-731D855BB1DC}" type="presParOf" srcId="{B6B67390-CF29-4D7A-B7AB-D49EE2CE4BB8}" destId="{F84BF070-0916-463F-A778-9C5D3B8EA536}" srcOrd="1" destOrd="0" presId="urn:microsoft.com/office/officeart/2005/8/layout/vList5"/>
    <dgm:cxn modelId="{F572F03F-C4D2-4318-A5AE-E69022CE0DA4}" type="presParOf" srcId="{6AF1F34B-3789-4E8A-BEA8-9F61609F3056}" destId="{F57007AC-203B-4415-B094-065A8A19AFA3}" srcOrd="3" destOrd="0" presId="urn:microsoft.com/office/officeart/2005/8/layout/vList5"/>
    <dgm:cxn modelId="{29167F6F-C919-4B9C-9C7D-4C91FFD18209}" type="presParOf" srcId="{6AF1F34B-3789-4E8A-BEA8-9F61609F3056}" destId="{B5870118-EBC8-417E-AD57-33E5652597E2}" srcOrd="4" destOrd="0" presId="urn:microsoft.com/office/officeart/2005/8/layout/vList5"/>
    <dgm:cxn modelId="{87C9901E-E178-40A9-B70D-5984CB4228B3}" type="presParOf" srcId="{B5870118-EBC8-417E-AD57-33E5652597E2}" destId="{0058D970-AB5F-4005-955F-6389A8C86A2B}" srcOrd="0" destOrd="0" presId="urn:microsoft.com/office/officeart/2005/8/layout/vList5"/>
    <dgm:cxn modelId="{277D725F-EFFC-4364-8E23-CA7432C737C5}" type="presParOf" srcId="{B5870118-EBC8-417E-AD57-33E5652597E2}" destId="{1352640B-BD9A-4EB6-9204-F6D0955D4FA3}" srcOrd="1" destOrd="0" presId="urn:microsoft.com/office/officeart/2005/8/layout/vList5"/>
    <dgm:cxn modelId="{66E0AC9C-45A7-4919-8AED-6D25652E436D}" type="presParOf" srcId="{6AF1F34B-3789-4E8A-BEA8-9F61609F3056}" destId="{8D524900-3572-44FB-8113-9FC220498D48}" srcOrd="5" destOrd="0" presId="urn:microsoft.com/office/officeart/2005/8/layout/vList5"/>
    <dgm:cxn modelId="{04D3A169-0D66-4EE0-B9BA-1566A78E68E2}" type="presParOf" srcId="{6AF1F34B-3789-4E8A-BEA8-9F61609F3056}" destId="{5E00FF94-2EAC-49EE-849D-EE4F753D0D98}" srcOrd="6" destOrd="0" presId="urn:microsoft.com/office/officeart/2005/8/layout/vList5"/>
    <dgm:cxn modelId="{07F0B3F2-A8B4-4D1F-A08D-EB93AFB53AED}" type="presParOf" srcId="{5E00FF94-2EAC-49EE-849D-EE4F753D0D98}" destId="{86A961B4-81A6-4386-9A79-8FC1FF3B4763}" srcOrd="0" destOrd="0" presId="urn:microsoft.com/office/officeart/2005/8/layout/vList5"/>
    <dgm:cxn modelId="{7905472B-155E-4C6B-9306-5ADFDA4409DE}" type="presParOf" srcId="{5E00FF94-2EAC-49EE-849D-EE4F753D0D98}" destId="{B99CF148-F226-427D-8253-0FCF5DEE009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9090AD-663B-4ED0-A45A-A9C709CE8D63}">
      <dsp:nvSpPr>
        <dsp:cNvPr id="0" name=""/>
        <dsp:cNvSpPr/>
      </dsp:nvSpPr>
      <dsp:spPr>
        <a:xfrm rot="5400000">
          <a:off x="4325455" y="-1728475"/>
          <a:ext cx="782637" cy="443931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600" b="1" kern="1200" spc="0" dirty="0"/>
            <a:t> </a:t>
          </a:r>
          <a:r>
            <a:rPr lang="ko-KR" altLang="en-US" sz="1600" b="1" kern="1200" spc="0" dirty="0"/>
            <a:t>여러 번 던질 수 있는 경우에 윷은 나온 순서대로만 적용한다</a:t>
          </a:r>
          <a:r>
            <a:rPr lang="en-US" altLang="en-US" sz="1600" b="1" kern="1200" spc="0" dirty="0"/>
            <a:t>.</a:t>
          </a:r>
          <a:endParaRPr lang="ko-KR" altLang="en-US" sz="1600" b="1" kern="1200" spc="0" dirty="0"/>
        </a:p>
      </dsp:txBody>
      <dsp:txXfrm rot="-5400000">
        <a:off x="2497116" y="138069"/>
        <a:ext cx="4401111" cy="706227"/>
      </dsp:txXfrm>
    </dsp:sp>
    <dsp:sp modelId="{D59B156A-B76E-465B-AC78-6FFB87E3D610}">
      <dsp:nvSpPr>
        <dsp:cNvPr id="0" name=""/>
        <dsp:cNvSpPr/>
      </dsp:nvSpPr>
      <dsp:spPr>
        <a:xfrm>
          <a:off x="0" y="2033"/>
          <a:ext cx="2497115" cy="97829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spc="0" dirty="0"/>
            <a:t>적용 순서</a:t>
          </a:r>
        </a:p>
      </dsp:txBody>
      <dsp:txXfrm>
        <a:off x="47756" y="49789"/>
        <a:ext cx="2401603" cy="882784"/>
      </dsp:txXfrm>
    </dsp:sp>
    <dsp:sp modelId="{F84BF070-0916-463F-A778-9C5D3B8EA536}">
      <dsp:nvSpPr>
        <dsp:cNvPr id="0" name=""/>
        <dsp:cNvSpPr/>
      </dsp:nvSpPr>
      <dsp:spPr>
        <a:xfrm rot="5400000">
          <a:off x="4325455" y="-701264"/>
          <a:ext cx="782637" cy="443931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spc="0" dirty="0"/>
            <a:t>윷이나 모가 나와서 잡은 경우에는 한번만 다시 던진다</a:t>
          </a:r>
          <a:r>
            <a:rPr lang="en-US" altLang="en-US" sz="1600" b="1" kern="1200" spc="0" dirty="0"/>
            <a:t>.</a:t>
          </a:r>
          <a:endParaRPr lang="ko-KR" altLang="en-US" sz="1600" b="1" kern="1200" spc="0" dirty="0"/>
        </a:p>
      </dsp:txBody>
      <dsp:txXfrm rot="-5400000">
        <a:off x="2497116" y="1165280"/>
        <a:ext cx="4401111" cy="706227"/>
      </dsp:txXfrm>
    </dsp:sp>
    <dsp:sp modelId="{52CE7F3C-B24D-43C6-A33A-C1F200B79BDA}">
      <dsp:nvSpPr>
        <dsp:cNvPr id="0" name=""/>
        <dsp:cNvSpPr/>
      </dsp:nvSpPr>
      <dsp:spPr>
        <a:xfrm>
          <a:off x="0" y="1029245"/>
          <a:ext cx="2497115" cy="97829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spc="0" dirty="0"/>
            <a:t>윷과 모</a:t>
          </a:r>
        </a:p>
      </dsp:txBody>
      <dsp:txXfrm>
        <a:off x="47756" y="1077001"/>
        <a:ext cx="2401603" cy="882784"/>
      </dsp:txXfrm>
    </dsp:sp>
    <dsp:sp modelId="{1352640B-BD9A-4EB6-9204-F6D0955D4FA3}">
      <dsp:nvSpPr>
        <dsp:cNvPr id="0" name=""/>
        <dsp:cNvSpPr/>
      </dsp:nvSpPr>
      <dsp:spPr>
        <a:xfrm rot="5400000">
          <a:off x="4325455" y="325947"/>
          <a:ext cx="782637" cy="443931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spc="0" dirty="0"/>
            <a:t> </a:t>
          </a:r>
          <a:r>
            <a:rPr lang="ko-KR" altLang="en-US" sz="1600" b="1" kern="1200" spc="0" dirty="0" err="1"/>
            <a:t>빽도가</a:t>
          </a:r>
          <a:r>
            <a:rPr lang="ko-KR" altLang="en-US" sz="1600" b="1" kern="1200" spc="0" dirty="0"/>
            <a:t> 나온 경우에는 언제든지 결승점 직전에 둘 수 있다</a:t>
          </a:r>
          <a:r>
            <a:rPr lang="en-US" altLang="en-US" sz="1600" b="1" kern="1200" spc="0" dirty="0"/>
            <a:t>.</a:t>
          </a:r>
          <a:endParaRPr lang="ko-KR" altLang="en-US" sz="1600" b="1" kern="1200" spc="0" dirty="0"/>
        </a:p>
      </dsp:txBody>
      <dsp:txXfrm rot="-5400000">
        <a:off x="2497116" y="2192492"/>
        <a:ext cx="4401111" cy="706227"/>
      </dsp:txXfrm>
    </dsp:sp>
    <dsp:sp modelId="{0058D970-AB5F-4005-955F-6389A8C86A2B}">
      <dsp:nvSpPr>
        <dsp:cNvPr id="0" name=""/>
        <dsp:cNvSpPr/>
      </dsp:nvSpPr>
      <dsp:spPr>
        <a:xfrm>
          <a:off x="0" y="2056457"/>
          <a:ext cx="2497115" cy="97829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spc="0" dirty="0" err="1"/>
            <a:t>빽도</a:t>
          </a:r>
          <a:endParaRPr lang="ko-KR" altLang="en-US" sz="2400" b="1" kern="1200" spc="0" dirty="0"/>
        </a:p>
      </dsp:txBody>
      <dsp:txXfrm>
        <a:off x="47756" y="2104213"/>
        <a:ext cx="2401603" cy="882784"/>
      </dsp:txXfrm>
    </dsp:sp>
    <dsp:sp modelId="{B99CF148-F226-427D-8253-0FCF5DEE009B}">
      <dsp:nvSpPr>
        <dsp:cNvPr id="0" name=""/>
        <dsp:cNvSpPr/>
      </dsp:nvSpPr>
      <dsp:spPr>
        <a:xfrm rot="5400000">
          <a:off x="4325455" y="1353159"/>
          <a:ext cx="782637" cy="443931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spc="0" dirty="0"/>
            <a:t> 교차점에서는 무조건 지름길로만 가야한다</a:t>
          </a:r>
          <a:r>
            <a:rPr lang="en-US" altLang="en-US" sz="1600" b="1" kern="1200" spc="0" dirty="0"/>
            <a:t>.</a:t>
          </a:r>
          <a:endParaRPr lang="ko-KR" altLang="en-US" sz="1600" kern="1200" spc="0" dirty="0"/>
        </a:p>
      </dsp:txBody>
      <dsp:txXfrm rot="-5400000">
        <a:off x="2497116" y="3219704"/>
        <a:ext cx="4401111" cy="706227"/>
      </dsp:txXfrm>
    </dsp:sp>
    <dsp:sp modelId="{86A961B4-81A6-4386-9A79-8FC1FF3B4763}">
      <dsp:nvSpPr>
        <dsp:cNvPr id="0" name=""/>
        <dsp:cNvSpPr/>
      </dsp:nvSpPr>
      <dsp:spPr>
        <a:xfrm>
          <a:off x="0" y="3083669"/>
          <a:ext cx="2497115" cy="97829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spc="0" dirty="0"/>
            <a:t>교차점</a:t>
          </a:r>
        </a:p>
      </dsp:txBody>
      <dsp:txXfrm>
        <a:off x="47756" y="3131425"/>
        <a:ext cx="2401603" cy="8827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2019-06-07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487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340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50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1197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702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595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5559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597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017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830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2204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166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4070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0331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3648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3057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9671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8624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2805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9493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955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167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255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7739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449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837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2019-06-07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gif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3019599"/>
            <a:ext cx="5472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-150" dirty="0">
                <a:solidFill>
                  <a:schemeClr val="bg1"/>
                </a:solidFill>
              </a:rPr>
              <a:t>윷놀이 프로젝트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83768" y="2587551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</a:rPr>
              <a:t>휴먼 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ICT 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</a:rPr>
              <a:t>소프트웨어공학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휴먼 </a:t>
            </a:r>
            <a:r>
              <a:rPr lang="en-US" altLang="ko-KR" sz="1200" dirty="0">
                <a:solidFill>
                  <a:schemeClr val="bg1"/>
                </a:solidFill>
              </a:rPr>
              <a:t>ICT </a:t>
            </a:r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633B1-659B-C24F-939E-A89D57A6ED79}"/>
              </a:ext>
            </a:extLst>
          </p:cNvPr>
          <p:cNvSpPr txBox="1"/>
          <p:nvPr/>
        </p:nvSpPr>
        <p:spPr>
          <a:xfrm>
            <a:off x="539552" y="1484784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4) Operation Contracts</a:t>
            </a:r>
          </a:p>
          <a:p>
            <a:endParaRPr lang="ko-KR" altLang="en-US" b="1" spc="-1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B8959-593E-D541-8BCF-F3C1C5535A1D}"/>
              </a:ext>
            </a:extLst>
          </p:cNvPr>
          <p:cNvSpPr txBox="1"/>
          <p:nvPr/>
        </p:nvSpPr>
        <p:spPr>
          <a:xfrm>
            <a:off x="427435" y="836712"/>
            <a:ext cx="1728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Requirement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4687751-852B-7D4C-8CFE-4DE90FC7BF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447599"/>
              </p:ext>
            </p:extLst>
          </p:nvPr>
        </p:nvGraphicFramePr>
        <p:xfrm>
          <a:off x="827584" y="2070295"/>
          <a:ext cx="7128792" cy="40629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06527">
                  <a:extLst>
                    <a:ext uri="{9D8B030D-6E8A-4147-A177-3AD203B41FA5}">
                      <a16:colId xmlns:a16="http://schemas.microsoft.com/office/drawing/2014/main" val="2724145841"/>
                    </a:ext>
                  </a:extLst>
                </a:gridCol>
                <a:gridCol w="4322265">
                  <a:extLst>
                    <a:ext uri="{9D8B030D-6E8A-4147-A177-3AD203B41FA5}">
                      <a16:colId xmlns:a16="http://schemas.microsoft.com/office/drawing/2014/main" val="2692651734"/>
                    </a:ext>
                  </a:extLst>
                </a:gridCol>
              </a:tblGrid>
              <a:tr h="6075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Operation</a:t>
                      </a:r>
                      <a:r>
                        <a:rPr lang="ko-KR" altLang="ko-KR" sz="1400" dirty="0">
                          <a:effectLst/>
                        </a:rPr>
                        <a:t> 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"</a:t>
                      </a:r>
                      <a:r>
                        <a:rPr lang="ko-KR" sz="1400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윷 던지기</a:t>
                      </a:r>
                      <a:r>
                        <a:rPr lang="en-US" sz="1400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” button click(phaze1ThrowYot)</a:t>
                      </a:r>
                      <a:endParaRPr lang="ko-KR" sz="1400" kern="1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9019450"/>
                  </a:ext>
                </a:extLst>
              </a:tr>
              <a:tr h="6131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Cross Reference</a:t>
                      </a:r>
                      <a:endParaRPr lang="ko-KR" altLang="en-US" sz="1400" dirty="0"/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 case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ThrowYot</a:t>
                      </a:r>
                      <a:r>
                        <a:rPr lang="ko-KR" altLang="ko-KR" sz="1400" dirty="0">
                          <a:effectLst/>
                        </a:rPr>
                        <a:t> 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45958"/>
                  </a:ext>
                </a:extLst>
              </a:tr>
              <a:tr h="7579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Preconditions</a:t>
                      </a:r>
                      <a:r>
                        <a:rPr lang="ko-KR" altLang="ko-KR" sz="1400" dirty="0">
                          <a:effectLst/>
                        </a:rPr>
                        <a:t> 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Player</a:t>
                      </a:r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차례가 되었다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ko-KR" sz="1400" dirty="0">
                          <a:effectLst/>
                        </a:rPr>
                        <a:t> 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170102"/>
                  </a:ext>
                </a:extLst>
              </a:tr>
              <a:tr h="20843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Postconditions</a:t>
                      </a:r>
                      <a:r>
                        <a:rPr lang="ko-KR" altLang="ko-KR" sz="1400" dirty="0">
                          <a:effectLst/>
                        </a:rPr>
                        <a:t> 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윷의 결과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result</a:t>
                      </a:r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throwing</a:t>
                      </a:r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결과 값으로 변경되었다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ko-KR" sz="1400" dirty="0">
                          <a:effectLst/>
                        </a:rPr>
                        <a:t> 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935064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67083" y="189511"/>
            <a:ext cx="114345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b="1" spc="-150" dirty="0">
                <a:solidFill>
                  <a:schemeClr val="bg1"/>
                </a:solidFill>
              </a:rPr>
              <a:t>Requirement</a:t>
            </a:r>
            <a:endParaRPr lang="ko-KR" altLang="en-US" sz="15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547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휴먼 </a:t>
            </a:r>
            <a:r>
              <a:rPr lang="en-US" altLang="ko-KR" sz="1200" dirty="0">
                <a:solidFill>
                  <a:schemeClr val="bg1"/>
                </a:solidFill>
              </a:rPr>
              <a:t>ICT </a:t>
            </a:r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633B1-659B-C24F-939E-A89D57A6ED79}"/>
              </a:ext>
            </a:extLst>
          </p:cNvPr>
          <p:cNvSpPr txBox="1"/>
          <p:nvPr/>
        </p:nvSpPr>
        <p:spPr>
          <a:xfrm>
            <a:off x="539552" y="1484784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4) Operation Contracts</a:t>
            </a:r>
          </a:p>
          <a:p>
            <a:endParaRPr lang="ko-KR" altLang="en-US" b="1" spc="-1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B8959-593E-D541-8BCF-F3C1C5535A1D}"/>
              </a:ext>
            </a:extLst>
          </p:cNvPr>
          <p:cNvSpPr txBox="1"/>
          <p:nvPr/>
        </p:nvSpPr>
        <p:spPr>
          <a:xfrm>
            <a:off x="427435" y="836712"/>
            <a:ext cx="1728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Requirement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9F14092A-03A3-0749-8291-7F12B3A6CF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809678"/>
              </p:ext>
            </p:extLst>
          </p:nvPr>
        </p:nvGraphicFramePr>
        <p:xfrm>
          <a:off x="827584" y="2070295"/>
          <a:ext cx="7128792" cy="40629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06527">
                  <a:extLst>
                    <a:ext uri="{9D8B030D-6E8A-4147-A177-3AD203B41FA5}">
                      <a16:colId xmlns:a16="http://schemas.microsoft.com/office/drawing/2014/main" val="2724145841"/>
                    </a:ext>
                  </a:extLst>
                </a:gridCol>
                <a:gridCol w="4322265">
                  <a:extLst>
                    <a:ext uri="{9D8B030D-6E8A-4147-A177-3AD203B41FA5}">
                      <a16:colId xmlns:a16="http://schemas.microsoft.com/office/drawing/2014/main" val="2692651734"/>
                    </a:ext>
                  </a:extLst>
                </a:gridCol>
              </a:tblGrid>
              <a:tr h="6075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Operation</a:t>
                      </a:r>
                      <a:r>
                        <a:rPr lang="ko-KR" altLang="ko-KR" sz="1400" dirty="0">
                          <a:effectLst/>
                        </a:rPr>
                        <a:t> 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새로운 말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 button click(phaze2PutOnButton)</a:t>
                      </a:r>
                      <a:r>
                        <a:rPr lang="ko-KR" altLang="ko-KR" sz="1400" dirty="0">
                          <a:effectLst/>
                        </a:rPr>
                        <a:t> 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019450"/>
                  </a:ext>
                </a:extLst>
              </a:tr>
              <a:tr h="6131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Cross Reference</a:t>
                      </a:r>
                      <a:endParaRPr lang="ko-KR" altLang="en-US" sz="1400" dirty="0"/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 case make new pieces</a:t>
                      </a:r>
                      <a:r>
                        <a:rPr lang="ko-KR" altLang="ko-KR" sz="1400" dirty="0">
                          <a:effectLst/>
                        </a:rPr>
                        <a:t> 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45958"/>
                  </a:ext>
                </a:extLst>
              </a:tr>
              <a:tr h="7579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Preconditions</a:t>
                      </a:r>
                      <a:endParaRPr lang="ko-KR" altLang="en-US" sz="1400" dirty="0"/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Player</a:t>
                      </a:r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에게 윷 판에 새로 올릴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말</a:t>
                      </a:r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남아 있다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170102"/>
                  </a:ext>
                </a:extLst>
              </a:tr>
              <a:tr h="20843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Postconditions</a:t>
                      </a:r>
                      <a:r>
                        <a:rPr lang="ko-KR" altLang="ko-KR" sz="1400" dirty="0">
                          <a:effectLst/>
                        </a:rPr>
                        <a:t> 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만약 새로 </a:t>
                      </a:r>
                      <a:r>
                        <a:rPr lang="ko-KR" altLang="ko-KR" sz="1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board에</a:t>
                      </a:r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올릴 </a:t>
                      </a:r>
                      <a:r>
                        <a:rPr lang="ko-KR" altLang="ko-KR" sz="1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piece가</a:t>
                      </a:r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없다면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"</a:t>
                      </a:r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움직일 말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넘어간다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새로 생성된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piece</a:t>
                      </a:r>
                      <a:r>
                        <a:rPr lang="ko-KR" altLang="ko-KR" sz="1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</a:t>
                      </a:r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윷 던진 결과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(result)</a:t>
                      </a:r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따라 이동한다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piece </a:t>
                      </a:r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이동 후 다른 </a:t>
                      </a:r>
                      <a:r>
                        <a:rPr lang="ko-KR" altLang="ko-KR" sz="1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Player의</a:t>
                      </a:r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ko-KR" altLang="ko-KR" sz="1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piece를</a:t>
                      </a:r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잡으면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잡힌 </a:t>
                      </a:r>
                      <a:r>
                        <a:rPr lang="ko-KR" altLang="ko-KR" sz="1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piece의</a:t>
                      </a:r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객체를 소멸하고 다시 윷을 던진다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윷이나 모가 나왔을 때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다시 윷을 던진다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sz="1400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400" kern="1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4935064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179512" y="218987"/>
            <a:ext cx="114345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b="1" spc="-150" dirty="0">
                <a:solidFill>
                  <a:schemeClr val="bg1"/>
                </a:solidFill>
              </a:rPr>
              <a:t>Requirement</a:t>
            </a:r>
            <a:endParaRPr lang="ko-KR" altLang="en-US" sz="15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637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휴먼 </a:t>
            </a:r>
            <a:r>
              <a:rPr lang="en-US" altLang="ko-KR" sz="1200" dirty="0">
                <a:solidFill>
                  <a:schemeClr val="bg1"/>
                </a:solidFill>
              </a:rPr>
              <a:t>ICT </a:t>
            </a:r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633B1-659B-C24F-939E-A89D57A6ED79}"/>
              </a:ext>
            </a:extLst>
          </p:cNvPr>
          <p:cNvSpPr txBox="1"/>
          <p:nvPr/>
        </p:nvSpPr>
        <p:spPr>
          <a:xfrm>
            <a:off x="539552" y="1484784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4) Operation Contracts</a:t>
            </a:r>
          </a:p>
          <a:p>
            <a:endParaRPr lang="ko-KR" altLang="en-US" b="1" spc="-1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B8959-593E-D541-8BCF-F3C1C5535A1D}"/>
              </a:ext>
            </a:extLst>
          </p:cNvPr>
          <p:cNvSpPr txBox="1"/>
          <p:nvPr/>
        </p:nvSpPr>
        <p:spPr>
          <a:xfrm>
            <a:off x="427435" y="836712"/>
            <a:ext cx="1728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Requirement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B999B42-C535-E749-8FB0-44F183AD41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433349"/>
              </p:ext>
            </p:extLst>
          </p:nvPr>
        </p:nvGraphicFramePr>
        <p:xfrm>
          <a:off x="827584" y="1886366"/>
          <a:ext cx="7128792" cy="46806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06527">
                  <a:extLst>
                    <a:ext uri="{9D8B030D-6E8A-4147-A177-3AD203B41FA5}">
                      <a16:colId xmlns:a16="http://schemas.microsoft.com/office/drawing/2014/main" val="2724145841"/>
                    </a:ext>
                  </a:extLst>
                </a:gridCol>
                <a:gridCol w="4322265">
                  <a:extLst>
                    <a:ext uri="{9D8B030D-6E8A-4147-A177-3AD203B41FA5}">
                      <a16:colId xmlns:a16="http://schemas.microsoft.com/office/drawing/2014/main" val="2692651734"/>
                    </a:ext>
                  </a:extLst>
                </a:gridCol>
              </a:tblGrid>
              <a:tr h="3184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Operation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움직일 말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button click(Phaze3Pieceact)</a:t>
                      </a:r>
                      <a:r>
                        <a:rPr lang="ko-KR" altLang="ko-KR" sz="1400" dirty="0">
                          <a:effectLst/>
                        </a:rPr>
                        <a:t> 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019450"/>
                  </a:ext>
                </a:extLst>
              </a:tr>
              <a:tr h="3590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Cross Reference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400" dirty="0"/>
                        <a:t>Use Case: Choose pieces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45958"/>
                  </a:ext>
                </a:extLst>
              </a:tr>
              <a:tr h="4660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Preconditions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윷을 던지고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판 위에 플레이어의 말이 있다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ko-KR" sz="1400" dirty="0">
                          <a:effectLst/>
                        </a:rPr>
                        <a:t> 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170102"/>
                  </a:ext>
                </a:extLst>
              </a:tr>
              <a:tr h="20843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Postconditions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현재 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Player</a:t>
                      </a:r>
                      <a:r>
                        <a:rPr lang="ko-KR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의 </a:t>
                      </a:r>
                      <a:r>
                        <a:rPr lang="en-US" altLang="ko-KR" sz="1200" kern="100" dirty="0" err="1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piece가</a:t>
                      </a:r>
                      <a:r>
                        <a:rPr lang="ko-KR" altLang="en-US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 </a:t>
                      </a:r>
                      <a:r>
                        <a:rPr lang="ko-KR" altLang="en-US" sz="1200" kern="100" dirty="0" err="1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board</a:t>
                      </a:r>
                      <a:r>
                        <a:rPr lang="ko-KR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 위에 없으면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 "</a:t>
                      </a:r>
                      <a:r>
                        <a:rPr lang="ko-KR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새로운 말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"</a:t>
                      </a:r>
                      <a:r>
                        <a:rPr lang="ko-KR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로 넘어간다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.</a:t>
                      </a:r>
                      <a:endParaRPr lang="ko-KR" altLang="ko-KR" sz="1200" kern="100" dirty="0">
                        <a:effectLst/>
                        <a:latin typeface="+mn-lt"/>
                        <a:ea typeface="맑은 고딕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ko-KR" sz="1200" kern="100" dirty="0">
                          <a:effectLst/>
                          <a:latin typeface="맑은 고딕" panose="020B0503020000020004" pitchFamily="34" charset="-127"/>
                          <a:ea typeface="+mn-ea"/>
                          <a:cs typeface="맑은 고딕" panose="020B0503020000020004" pitchFamily="34" charset="-127"/>
                        </a:rPr>
                        <a:t>지금 클릭한 버튼에 현재</a:t>
                      </a:r>
                      <a:r>
                        <a:rPr lang="en-US" altLang="ko-KR" sz="1200" kern="100" dirty="0">
                          <a:effectLst/>
                          <a:latin typeface="맑은 고딕" panose="020B0503020000020004" pitchFamily="34" charset="-127"/>
                          <a:ea typeface="+mn-ea"/>
                          <a:cs typeface="맑은 고딕" panose="020B0503020000020004" pitchFamily="34" charset="-127"/>
                        </a:rPr>
                        <a:t> Player</a:t>
                      </a:r>
                      <a:r>
                        <a:rPr lang="ko-KR" altLang="ko-KR" sz="1200" kern="100" dirty="0">
                          <a:effectLst/>
                          <a:latin typeface="맑은 고딕" panose="020B0503020000020004" pitchFamily="34" charset="-127"/>
                          <a:ea typeface="+mn-ea"/>
                          <a:cs typeface="맑은 고딕" panose="020B0503020000020004" pitchFamily="34" charset="-127"/>
                        </a:rPr>
                        <a:t>의</a:t>
                      </a:r>
                      <a:r>
                        <a:rPr lang="en-US" altLang="ko-KR" sz="1200" kern="100" dirty="0">
                          <a:effectLst/>
                          <a:latin typeface="맑은 고딕" panose="020B0503020000020004" pitchFamily="34" charset="-127"/>
                          <a:ea typeface="+mn-ea"/>
                          <a:cs typeface="맑은 고딕" panose="020B0503020000020004" pitchFamily="34" charset="-127"/>
                        </a:rPr>
                        <a:t> piece</a:t>
                      </a:r>
                      <a:r>
                        <a:rPr lang="ko-KR" altLang="ko-KR" sz="1200" kern="100" dirty="0">
                          <a:effectLst/>
                          <a:latin typeface="맑은 고딕" panose="020B0503020000020004" pitchFamily="34" charset="-127"/>
                          <a:ea typeface="+mn-ea"/>
                          <a:cs typeface="맑은 고딕" panose="020B0503020000020004" pitchFamily="34" charset="-127"/>
                        </a:rPr>
                        <a:t>가 있는지 확인했다</a:t>
                      </a:r>
                      <a:r>
                        <a:rPr lang="en-US" altLang="ko-KR" sz="1200" kern="100" dirty="0">
                          <a:effectLst/>
                          <a:latin typeface="맑은 고딕" panose="020B0503020000020004" pitchFamily="34" charset="-127"/>
                          <a:ea typeface="+mn-ea"/>
                          <a:cs typeface="맑은 고딕" panose="020B0503020000020004" pitchFamily="34" charset="-127"/>
                        </a:rPr>
                        <a:t>.</a:t>
                      </a:r>
                      <a:endParaRPr lang="ko-KR" altLang="ko-KR" sz="1200" kern="100" dirty="0">
                        <a:effectLst/>
                        <a:latin typeface="맑은 고딕" panose="020B0503020000020004" pitchFamily="34" charset="-127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ko-KR" sz="1200" kern="100" dirty="0">
                          <a:effectLst/>
                          <a:latin typeface="맑은 고딕" panose="020B0503020000020004" pitchFamily="34" charset="-127"/>
                          <a:ea typeface="+mn-ea"/>
                          <a:cs typeface="맑은 고딕" panose="020B0503020000020004" pitchFamily="34" charset="-127"/>
                        </a:rPr>
                        <a:t>해당 버튼에 말이 있으면 윷</a:t>
                      </a:r>
                      <a:r>
                        <a:rPr lang="en-US" altLang="ko-KR" sz="1200" kern="100" dirty="0">
                          <a:effectLst/>
                          <a:latin typeface="맑은 고딕" panose="020B0503020000020004" pitchFamily="34" charset="-127"/>
                          <a:ea typeface="+mn-ea"/>
                          <a:cs typeface="맑은 고딕" panose="020B0503020000020004" pitchFamily="34" charset="-127"/>
                        </a:rPr>
                        <a:t>(result)</a:t>
                      </a:r>
                      <a:r>
                        <a:rPr lang="ko-KR" altLang="ko-KR" sz="1200" kern="100" dirty="0">
                          <a:effectLst/>
                          <a:latin typeface="맑은 고딕" panose="020B0503020000020004" pitchFamily="34" charset="-127"/>
                          <a:ea typeface="+mn-ea"/>
                          <a:cs typeface="맑은 고딕" panose="020B0503020000020004" pitchFamily="34" charset="-127"/>
                        </a:rPr>
                        <a:t>만큼 말을 이동했다</a:t>
                      </a:r>
                      <a:r>
                        <a:rPr lang="en-US" altLang="ko-KR" sz="1200" kern="100" dirty="0">
                          <a:effectLst/>
                          <a:latin typeface="맑은 고딕" panose="020B0503020000020004" pitchFamily="34" charset="-127"/>
                          <a:ea typeface="+mn-ea"/>
                          <a:cs typeface="맑은 고딕" panose="020B0503020000020004" pitchFamily="34" charset="-127"/>
                        </a:rPr>
                        <a:t>.</a:t>
                      </a:r>
                      <a:endParaRPr lang="ko-KR" altLang="ko-KR" sz="1200" kern="100" dirty="0">
                        <a:effectLst/>
                        <a:latin typeface="맑은 고딕" panose="020B0503020000020004" pitchFamily="34" charset="-127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altLang="ko-KR" sz="1200" kern="100" dirty="0">
                          <a:effectLst/>
                          <a:latin typeface="맑은 고딕" panose="020B0503020000020004" pitchFamily="34" charset="-127"/>
                          <a:ea typeface="+mn-ea"/>
                          <a:cs typeface="맑은 고딕" panose="020B0503020000020004" pitchFamily="34" charset="-127"/>
                        </a:rPr>
                        <a:t>piece</a:t>
                      </a:r>
                      <a:r>
                        <a:rPr lang="ko-KR" altLang="ko-KR" sz="1200" kern="100" dirty="0" err="1">
                          <a:effectLst/>
                          <a:latin typeface="맑은 고딕" panose="020B0503020000020004" pitchFamily="34" charset="-127"/>
                          <a:ea typeface="+mn-ea"/>
                          <a:cs typeface="맑은 고딕" panose="020B0503020000020004" pitchFamily="34" charset="-127"/>
                        </a:rPr>
                        <a:t>를</a:t>
                      </a:r>
                      <a:r>
                        <a:rPr lang="ko-KR" altLang="ko-KR" sz="1200" kern="100" dirty="0">
                          <a:effectLst/>
                          <a:latin typeface="맑은 고딕" panose="020B0503020000020004" pitchFamily="34" charset="-127"/>
                          <a:ea typeface="+mn-ea"/>
                          <a:cs typeface="맑은 고딕" panose="020B0503020000020004" pitchFamily="34" charset="-127"/>
                        </a:rPr>
                        <a:t> 이동하고 말이 업혔는지 확인했다</a:t>
                      </a:r>
                      <a:r>
                        <a:rPr lang="en-US" altLang="ko-KR" sz="1200" kern="100" dirty="0">
                          <a:effectLst/>
                          <a:latin typeface="맑은 고딕" panose="020B0503020000020004" pitchFamily="34" charset="-127"/>
                          <a:ea typeface="+mn-ea"/>
                          <a:cs typeface="맑은 고딕" panose="020B0503020000020004" pitchFamily="34" charset="-127"/>
                        </a:rPr>
                        <a:t>.</a:t>
                      </a:r>
                      <a:endParaRPr lang="ko-KR" altLang="ko-KR" sz="1200" kern="100" dirty="0">
                        <a:effectLst/>
                        <a:latin typeface="맑은 고딕" panose="020B0503020000020004" pitchFamily="34" charset="-127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업혔으면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 Piece</a:t>
                      </a:r>
                      <a:r>
                        <a:rPr lang="ko-KR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의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 point</a:t>
                      </a:r>
                      <a:r>
                        <a:rPr lang="ko-KR" altLang="ko-KR" sz="1200" kern="100" dirty="0" err="1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를</a:t>
                      </a:r>
                      <a:r>
                        <a:rPr lang="ko-KR" altLang="en-US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 업힌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 Piece</a:t>
                      </a:r>
                      <a:r>
                        <a:rPr lang="ko-KR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의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 point </a:t>
                      </a:r>
                      <a:r>
                        <a:rPr lang="ko-KR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만큼 증가시킨다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.</a:t>
                      </a:r>
                      <a:endParaRPr lang="ko-KR" altLang="ko-KR" sz="1200" kern="100" dirty="0">
                        <a:effectLst/>
                        <a:latin typeface="+mn-lt"/>
                        <a:ea typeface="맑은 고딕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piece</a:t>
                      </a:r>
                      <a:r>
                        <a:rPr lang="ko-KR" altLang="ko-KR" sz="1200" kern="100" dirty="0" err="1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를</a:t>
                      </a:r>
                      <a:r>
                        <a:rPr lang="ko-KR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 이동하고 다른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 Player</a:t>
                      </a:r>
                      <a:r>
                        <a:rPr lang="ko-KR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의 </a:t>
                      </a:r>
                      <a:r>
                        <a:rPr lang="en-US" altLang="ko-KR" sz="1200" kern="100" dirty="0" err="1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piece를</a:t>
                      </a:r>
                      <a:r>
                        <a:rPr lang="ko-KR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 잡았는지 확인했다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. </a:t>
                      </a:r>
                      <a:endParaRPr lang="ko-KR" altLang="ko-KR" sz="1200" kern="100" dirty="0">
                        <a:effectLst/>
                        <a:latin typeface="맑은 고딕" panose="020B0503020000020004" pitchFamily="34" charset="-127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piece</a:t>
                      </a:r>
                      <a:r>
                        <a:rPr lang="ko-KR" altLang="ko-KR" sz="1200" kern="100" dirty="0" err="1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를</a:t>
                      </a:r>
                      <a:r>
                        <a:rPr lang="ko-KR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 잡았거나 윷 또는 모가 나왔던 경우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 "</a:t>
                      </a:r>
                      <a:r>
                        <a:rPr lang="ko-KR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윷 던지기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"</a:t>
                      </a:r>
                      <a:r>
                        <a:rPr lang="ko-KR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로 넘어간다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.</a:t>
                      </a:r>
                      <a:endParaRPr lang="ko-KR" altLang="ko-KR" sz="1200" kern="100" dirty="0">
                        <a:effectLst/>
                        <a:latin typeface="+mn-lt"/>
                        <a:ea typeface="맑은 고딕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200" kern="100" dirty="0" err="1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piece가</a:t>
                      </a:r>
                      <a:r>
                        <a:rPr lang="ko-KR" altLang="en-US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 결승점을 통과했는지 확인했다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. </a:t>
                      </a:r>
                      <a:endParaRPr lang="ko-KR" altLang="ko-KR" sz="1200" kern="100" dirty="0">
                        <a:effectLst/>
                        <a:latin typeface="맑은 고딕" panose="020B0503020000020004" pitchFamily="34" charset="-127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piece</a:t>
                      </a:r>
                      <a:r>
                        <a:rPr lang="ko-KR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가 결승점에 통과했다면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 Player</a:t>
                      </a:r>
                      <a:r>
                        <a:rPr lang="ko-KR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의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 point</a:t>
                      </a:r>
                      <a:r>
                        <a:rPr lang="ko-KR" altLang="ko-KR" sz="1200" kern="100" dirty="0" err="1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를</a:t>
                      </a:r>
                      <a:r>
                        <a:rPr lang="ko-KR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 증가시킨다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.</a:t>
                      </a:r>
                      <a:endParaRPr lang="ko-KR" altLang="ko-KR" sz="1200" kern="100" dirty="0">
                        <a:effectLst/>
                        <a:latin typeface="+mn-lt"/>
                        <a:ea typeface="맑은 고딕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board</a:t>
                      </a:r>
                      <a:r>
                        <a:rPr lang="ko-KR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 위에 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Player</a:t>
                      </a:r>
                      <a:r>
                        <a:rPr lang="ko-KR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의</a:t>
                      </a:r>
                      <a:r>
                        <a:rPr lang="ko-KR" altLang="en-US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 </a:t>
                      </a:r>
                      <a:r>
                        <a:rPr lang="ko-KR" altLang="en-US" sz="1200" kern="100" dirty="0" err="1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piece가</a:t>
                      </a:r>
                      <a:r>
                        <a:rPr lang="ko-KR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 없고 남은 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piece</a:t>
                      </a:r>
                      <a:r>
                        <a:rPr lang="ko-KR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도 없는 경우 경기를 종료한다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.</a:t>
                      </a:r>
                      <a:endParaRPr lang="ko-KR" altLang="ko-KR" sz="1200" kern="100" dirty="0">
                        <a:effectLst/>
                        <a:latin typeface="+mn-lt"/>
                        <a:ea typeface="맑은 고딕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altLang="ko-KR" sz="1200" kern="100" dirty="0">
                          <a:effectLst/>
                          <a:latin typeface="맑은 고딕" panose="020B0503020000020004" pitchFamily="34" charset="-127"/>
                          <a:ea typeface="+mn-ea"/>
                          <a:cs typeface="맑은 고딕" panose="020B0503020000020004" pitchFamily="34" charset="-127"/>
                        </a:rPr>
                        <a:t>10</a:t>
                      </a:r>
                      <a:r>
                        <a:rPr lang="ko-KR" altLang="ko-KR" sz="1200" kern="100" dirty="0">
                          <a:effectLst/>
                          <a:latin typeface="맑은 고딕" panose="020B0503020000020004" pitchFamily="34" charset="-127"/>
                          <a:ea typeface="+mn-ea"/>
                          <a:cs typeface="맑은 고딕" panose="020B0503020000020004" pitchFamily="34" charset="-127"/>
                        </a:rPr>
                        <a:t>번이 아니라면 다음</a:t>
                      </a:r>
                      <a:r>
                        <a:rPr lang="en-US" altLang="ko-KR" sz="1200" kern="100" dirty="0">
                          <a:effectLst/>
                          <a:latin typeface="맑은 고딕" panose="020B0503020000020004" pitchFamily="34" charset="-127"/>
                          <a:ea typeface="+mn-ea"/>
                          <a:cs typeface="맑은 고딕" panose="020B0503020000020004" pitchFamily="34" charset="-127"/>
                        </a:rPr>
                        <a:t> Player</a:t>
                      </a:r>
                      <a:r>
                        <a:rPr lang="ko-KR" altLang="ko-KR" sz="1200" kern="100" dirty="0">
                          <a:effectLst/>
                          <a:latin typeface="맑은 고딕" panose="020B0503020000020004" pitchFamily="34" charset="-127"/>
                          <a:ea typeface="+mn-ea"/>
                          <a:cs typeface="맑은 고딕" panose="020B0503020000020004" pitchFamily="34" charset="-127"/>
                        </a:rPr>
                        <a:t>에게 턴을 넘긴다</a:t>
                      </a:r>
                      <a:r>
                        <a:rPr lang="en-US" altLang="ko-KR" sz="1400" kern="100" dirty="0">
                          <a:effectLst/>
                          <a:latin typeface="맑은 고딕" panose="020B0503020000020004" pitchFamily="34" charset="-127"/>
                          <a:ea typeface="+mn-ea"/>
                          <a:cs typeface="맑은 고딕" panose="020B0503020000020004" pitchFamily="34" charset="-127"/>
                        </a:rPr>
                        <a:t>.</a:t>
                      </a:r>
                      <a:endParaRPr lang="ko-KR" altLang="ko-KR" sz="1400" kern="100" dirty="0">
                        <a:effectLst/>
                        <a:latin typeface="맑은 고딕" panose="020B0503020000020004" pitchFamily="34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4935064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83037" y="226726"/>
            <a:ext cx="114345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b="1" spc="-150" dirty="0">
                <a:solidFill>
                  <a:schemeClr val="bg1"/>
                </a:solidFill>
              </a:rPr>
              <a:t>Requirement</a:t>
            </a:r>
            <a:endParaRPr lang="ko-KR" altLang="en-US" sz="15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189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휴먼 </a:t>
            </a:r>
            <a:r>
              <a:rPr lang="en-US" altLang="ko-KR" sz="1200" dirty="0">
                <a:solidFill>
                  <a:schemeClr val="bg1"/>
                </a:solidFill>
              </a:rPr>
              <a:t>ICT </a:t>
            </a:r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633B1-659B-C24F-939E-A89D57A6ED79}"/>
              </a:ext>
            </a:extLst>
          </p:cNvPr>
          <p:cNvSpPr txBox="1"/>
          <p:nvPr/>
        </p:nvSpPr>
        <p:spPr>
          <a:xfrm>
            <a:off x="539552" y="1484784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4) Operation Contracts</a:t>
            </a:r>
          </a:p>
          <a:p>
            <a:endParaRPr lang="ko-KR" altLang="en-US" b="1" spc="-1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B8959-593E-D541-8BCF-F3C1C5535A1D}"/>
              </a:ext>
            </a:extLst>
          </p:cNvPr>
          <p:cNvSpPr txBox="1"/>
          <p:nvPr/>
        </p:nvSpPr>
        <p:spPr>
          <a:xfrm>
            <a:off x="427435" y="836712"/>
            <a:ext cx="1728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Requirement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5B8FAE8-0FB8-D54C-8798-746EB5C18F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850176"/>
              </p:ext>
            </p:extLst>
          </p:nvPr>
        </p:nvGraphicFramePr>
        <p:xfrm>
          <a:off x="827584" y="2099748"/>
          <a:ext cx="7128792" cy="33049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06527">
                  <a:extLst>
                    <a:ext uri="{9D8B030D-6E8A-4147-A177-3AD203B41FA5}">
                      <a16:colId xmlns:a16="http://schemas.microsoft.com/office/drawing/2014/main" val="2724145841"/>
                    </a:ext>
                  </a:extLst>
                </a:gridCol>
                <a:gridCol w="4322265">
                  <a:extLst>
                    <a:ext uri="{9D8B030D-6E8A-4147-A177-3AD203B41FA5}">
                      <a16:colId xmlns:a16="http://schemas.microsoft.com/office/drawing/2014/main" val="2692651734"/>
                    </a:ext>
                  </a:extLst>
                </a:gridCol>
              </a:tblGrid>
              <a:tr h="6075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Operation</a:t>
                      </a:r>
                      <a:r>
                        <a:rPr lang="ko-KR" altLang="ko-KR" sz="1600" dirty="0">
                          <a:effectLst/>
                        </a:rPr>
                        <a:t> 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Clicking 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“X” button click</a:t>
                      </a:r>
                      <a:r>
                        <a:rPr lang="ko-KR" altLang="ko-KR" sz="1600" dirty="0">
                          <a:effectLst/>
                        </a:rPr>
                        <a:t> </a:t>
                      </a:r>
                      <a:r>
                        <a:rPr lang="en-US" altLang="ko-KR" sz="1600" dirty="0">
                          <a:effectLst/>
                        </a:rPr>
                        <a:t>button.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019450"/>
                  </a:ext>
                </a:extLst>
              </a:tr>
              <a:tr h="6131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Cross Reference</a:t>
                      </a:r>
                      <a:endParaRPr lang="ko-KR" altLang="en-US" sz="1600" dirty="0"/>
                    </a:p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Use Case: Shut down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45958"/>
                  </a:ext>
                </a:extLst>
              </a:tr>
              <a:tr h="20843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Postconditions</a:t>
                      </a:r>
                      <a:r>
                        <a:rPr lang="ko-KR" altLang="ko-KR" sz="1600" dirty="0">
                          <a:effectLst/>
                        </a:rPr>
                        <a:t> 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생성된 모든 객체가 소멸된다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935064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11667" y="248597"/>
            <a:ext cx="114345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b="1" spc="-150" dirty="0">
                <a:solidFill>
                  <a:schemeClr val="bg1"/>
                </a:solidFill>
              </a:rPr>
              <a:t>Requirement</a:t>
            </a:r>
            <a:endParaRPr lang="ko-KR" altLang="en-US" sz="15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090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36301" y="271681"/>
            <a:ext cx="69602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b="1" spc="-150" dirty="0">
                <a:solidFill>
                  <a:schemeClr val="bg1"/>
                </a:solidFill>
              </a:rPr>
              <a:t>Design</a:t>
            </a:r>
            <a:endParaRPr lang="ko-KR" altLang="en-US" sz="15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휴먼 </a:t>
            </a:r>
            <a:r>
              <a:rPr lang="en-US" altLang="ko-KR" sz="1200" dirty="0">
                <a:solidFill>
                  <a:schemeClr val="bg1"/>
                </a:solidFill>
              </a:rPr>
              <a:t>ICT </a:t>
            </a:r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633B1-659B-C24F-939E-A89D57A6ED79}"/>
              </a:ext>
            </a:extLst>
          </p:cNvPr>
          <p:cNvSpPr txBox="1"/>
          <p:nvPr/>
        </p:nvSpPr>
        <p:spPr>
          <a:xfrm>
            <a:off x="539552" y="1484784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1) Software Architecture</a:t>
            </a:r>
            <a:endParaRPr lang="ko-KR" altLang="en-US" b="1" spc="-1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D50843-23CC-254C-A0FE-504DC4D9157B}"/>
              </a:ext>
            </a:extLst>
          </p:cNvPr>
          <p:cNvSpPr txBox="1"/>
          <p:nvPr/>
        </p:nvSpPr>
        <p:spPr>
          <a:xfrm>
            <a:off x="427435" y="836712"/>
            <a:ext cx="1728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Design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B1B9EC-0730-F345-8D63-18B0BAAE38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7" t="3566" r="3815" b="5877"/>
          <a:stretch/>
        </p:blipFill>
        <p:spPr>
          <a:xfrm>
            <a:off x="971600" y="1854116"/>
            <a:ext cx="5328592" cy="465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49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836712"/>
            <a:ext cx="9144000" cy="5760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91540" y="361758"/>
            <a:ext cx="69602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b="1" spc="-150" dirty="0">
                <a:solidFill>
                  <a:schemeClr val="bg1"/>
                </a:solidFill>
              </a:rPr>
              <a:t>Design</a:t>
            </a:r>
            <a:endParaRPr lang="ko-KR" altLang="en-US" sz="1500" b="1" spc="-150" dirty="0">
              <a:solidFill>
                <a:schemeClr val="bg1"/>
              </a:solidFill>
            </a:endParaRPr>
          </a:p>
          <a:p>
            <a:pPr algn="ctr"/>
            <a:endParaRPr lang="ko-KR" altLang="en-US" sz="15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휴먼 </a:t>
            </a:r>
            <a:r>
              <a:rPr lang="en-US" altLang="ko-KR" sz="1200" dirty="0">
                <a:solidFill>
                  <a:schemeClr val="bg1"/>
                </a:solidFill>
              </a:rPr>
              <a:t>ICT </a:t>
            </a:r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633B1-659B-C24F-939E-A89D57A6ED79}"/>
              </a:ext>
            </a:extLst>
          </p:cNvPr>
          <p:cNvSpPr txBox="1"/>
          <p:nvPr/>
        </p:nvSpPr>
        <p:spPr>
          <a:xfrm>
            <a:off x="539552" y="1484784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2) Class Diagram</a:t>
            </a:r>
          </a:p>
          <a:p>
            <a:endParaRPr lang="ko-KR" altLang="en-US" b="1" spc="-1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8F2A4-B4B6-9C4E-B61D-A20BB674FE23}"/>
              </a:ext>
            </a:extLst>
          </p:cNvPr>
          <p:cNvSpPr txBox="1"/>
          <p:nvPr/>
        </p:nvSpPr>
        <p:spPr>
          <a:xfrm>
            <a:off x="427435" y="836712"/>
            <a:ext cx="1728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Design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DF9995-AC70-1B46-A603-652B1256D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2658"/>
            <a:ext cx="9124661" cy="444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205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30B426E-099A-E847-B8AC-C6F12BEAD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3692"/>
            <a:ext cx="9144001" cy="688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8851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6237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휴먼 </a:t>
            </a:r>
            <a:r>
              <a:rPr lang="en-US" altLang="ko-KR" sz="1200" dirty="0">
                <a:solidFill>
                  <a:schemeClr val="bg1"/>
                </a:solidFill>
              </a:rPr>
              <a:t>ICT </a:t>
            </a:r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633B1-659B-C24F-939E-A89D57A6ED79}"/>
              </a:ext>
            </a:extLst>
          </p:cNvPr>
          <p:cNvSpPr txBox="1"/>
          <p:nvPr/>
        </p:nvSpPr>
        <p:spPr>
          <a:xfrm>
            <a:off x="539552" y="1484784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3) Sequence diagram</a:t>
            </a:r>
          </a:p>
          <a:p>
            <a:endParaRPr lang="ko-KR" altLang="en-US" b="1" spc="-1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F85E7-47AC-7445-987B-D6CBABD858EF}"/>
              </a:ext>
            </a:extLst>
          </p:cNvPr>
          <p:cNvSpPr txBox="1"/>
          <p:nvPr/>
        </p:nvSpPr>
        <p:spPr>
          <a:xfrm>
            <a:off x="427435" y="859359"/>
            <a:ext cx="1728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Design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BE66B9-EB9C-A34C-AA21-1EF889480A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4300"/>
            <a:ext cx="9144000" cy="498369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91540" y="234565"/>
            <a:ext cx="69602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b="1" spc="-150" dirty="0">
                <a:solidFill>
                  <a:schemeClr val="bg1"/>
                </a:solidFill>
              </a:rPr>
              <a:t>Design</a:t>
            </a:r>
            <a:endParaRPr lang="ko-KR" altLang="en-US" sz="1500" b="1" spc="-150" dirty="0">
              <a:solidFill>
                <a:schemeClr val="bg1"/>
              </a:solidFill>
            </a:endParaRPr>
          </a:p>
          <a:p>
            <a:pPr algn="ctr"/>
            <a:endParaRPr lang="ko-KR" altLang="en-US" sz="15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6842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67E0C6-C4C7-5542-9F06-675DD635F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7064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472AB60-4FE6-1240-8C82-3279115CB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6765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44DB32B-AD89-6447-93CD-235780101677}"/>
              </a:ext>
            </a:extLst>
          </p:cNvPr>
          <p:cNvSpPr/>
          <p:nvPr/>
        </p:nvSpPr>
        <p:spPr>
          <a:xfrm>
            <a:off x="323528" y="404664"/>
            <a:ext cx="1620000" cy="1620000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1473502-B4FD-0B48-BD61-FD0F36BE3376}"/>
              </a:ext>
            </a:extLst>
          </p:cNvPr>
          <p:cNvSpPr/>
          <p:nvPr/>
        </p:nvSpPr>
        <p:spPr>
          <a:xfrm>
            <a:off x="323528" y="4023337"/>
            <a:ext cx="1620000" cy="1620000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50E48B7-89E7-5046-9A6A-CD13718F7647}"/>
              </a:ext>
            </a:extLst>
          </p:cNvPr>
          <p:cNvSpPr/>
          <p:nvPr/>
        </p:nvSpPr>
        <p:spPr>
          <a:xfrm>
            <a:off x="4497542" y="410653"/>
            <a:ext cx="1620000" cy="1620000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C06ACEC-5B0B-6A42-89DB-93B24BDC1BDB}"/>
              </a:ext>
            </a:extLst>
          </p:cNvPr>
          <p:cNvSpPr/>
          <p:nvPr/>
        </p:nvSpPr>
        <p:spPr>
          <a:xfrm>
            <a:off x="4497542" y="4023337"/>
            <a:ext cx="1620000" cy="1620000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FFC53E-F19E-8B41-8ACC-D7A27790F8A8}"/>
              </a:ext>
            </a:extLst>
          </p:cNvPr>
          <p:cNvSpPr txBox="1"/>
          <p:nvPr/>
        </p:nvSpPr>
        <p:spPr>
          <a:xfrm>
            <a:off x="2238768" y="404664"/>
            <a:ext cx="19442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 err="1">
                <a:solidFill>
                  <a:schemeClr val="bg1"/>
                </a:solidFill>
              </a:rPr>
              <a:t>유인근</a:t>
            </a:r>
            <a:endParaRPr kumimoji="1" lang="en-US" altLang="ko-KR" b="1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ko-KR" dirty="0">
                <a:solidFill>
                  <a:schemeClr val="bg1"/>
                </a:solidFill>
              </a:rPr>
              <a:t>유닛 테스트 및 부수적인 코드 작업 </a:t>
            </a:r>
            <a:endParaRPr kumimoji="1" lang="en-US" altLang="ko-KR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0C57E3-688A-F045-A120-2A9DE1B00662}"/>
              </a:ext>
            </a:extLst>
          </p:cNvPr>
          <p:cNvSpPr txBox="1"/>
          <p:nvPr/>
        </p:nvSpPr>
        <p:spPr>
          <a:xfrm>
            <a:off x="6705817" y="458580"/>
            <a:ext cx="1944216" cy="1512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20E615-13EC-C04B-935E-ED5397B7E2F5}"/>
              </a:ext>
            </a:extLst>
          </p:cNvPr>
          <p:cNvSpPr txBox="1"/>
          <p:nvPr/>
        </p:nvSpPr>
        <p:spPr>
          <a:xfrm>
            <a:off x="6422440" y="404664"/>
            <a:ext cx="20379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chemeClr val="bg1"/>
                </a:solidFill>
              </a:rPr>
              <a:t>김병창</a:t>
            </a:r>
            <a:endParaRPr kumimoji="1" lang="en-US" altLang="ko-KR" b="1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ko-KR" dirty="0">
                <a:solidFill>
                  <a:schemeClr val="bg1"/>
                </a:solidFill>
              </a:rPr>
              <a:t>부수적인 코드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ko-KR" dirty="0">
                <a:solidFill>
                  <a:schemeClr val="bg1"/>
                </a:solidFill>
              </a:rPr>
              <a:t>작업 및 </a:t>
            </a:r>
            <a:r>
              <a:rPr lang="ko-KR" altLang="ko-KR" dirty="0" err="1">
                <a:solidFill>
                  <a:schemeClr val="bg1"/>
                </a:solidFill>
              </a:rPr>
              <a:t>리팩토링</a:t>
            </a:r>
            <a:r>
              <a:rPr lang="ko-KR" altLang="ko-KR" dirty="0">
                <a:solidFill>
                  <a:schemeClr val="bg1"/>
                </a:solidFill>
              </a:rPr>
              <a:t> 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56D9D1-4B20-734D-AF77-1559D629C5AE}"/>
              </a:ext>
            </a:extLst>
          </p:cNvPr>
          <p:cNvSpPr txBox="1"/>
          <p:nvPr/>
        </p:nvSpPr>
        <p:spPr>
          <a:xfrm>
            <a:off x="2400877" y="4023337"/>
            <a:ext cx="19442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 err="1">
                <a:solidFill>
                  <a:schemeClr val="bg1"/>
                </a:solidFill>
              </a:rPr>
              <a:t>염승윤</a:t>
            </a:r>
            <a:endParaRPr kumimoji="1" lang="en-US" altLang="ko-KR" b="1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ko-KR" dirty="0">
                <a:solidFill>
                  <a:schemeClr val="bg1"/>
                </a:solidFill>
              </a:rPr>
              <a:t>전체 코드 작업 총괄</a:t>
            </a:r>
          </a:p>
          <a:p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EF6C25-23EC-954A-A35F-034DA5FC50B6}"/>
              </a:ext>
            </a:extLst>
          </p:cNvPr>
          <p:cNvSpPr txBox="1"/>
          <p:nvPr/>
        </p:nvSpPr>
        <p:spPr>
          <a:xfrm>
            <a:off x="6422441" y="4002703"/>
            <a:ext cx="19442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chemeClr val="bg1"/>
                </a:solidFill>
              </a:rPr>
              <a:t>김진관</a:t>
            </a:r>
            <a:endParaRPr kumimoji="1" lang="en-US" altLang="ko-KR" b="1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ko-KR" dirty="0">
                <a:solidFill>
                  <a:schemeClr val="bg1"/>
                </a:solidFill>
              </a:rPr>
              <a:t>부수적인 코드 및 문서 작업 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405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3F21E91-8A5D-7D4C-9BFD-B4DCCB601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304666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9512" y="243953"/>
            <a:ext cx="137249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b="1" spc="-150" dirty="0">
                <a:solidFill>
                  <a:schemeClr val="bg1"/>
                </a:solidFill>
              </a:rPr>
              <a:t>Implementation</a:t>
            </a:r>
            <a:endParaRPr lang="ko-KR" altLang="en-US" sz="15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휴먼 </a:t>
            </a:r>
            <a:r>
              <a:rPr lang="en-US" altLang="ko-KR" sz="1200" dirty="0">
                <a:solidFill>
                  <a:schemeClr val="bg1"/>
                </a:solidFill>
              </a:rPr>
              <a:t>ICT </a:t>
            </a:r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633B1-659B-C24F-939E-A89D57A6ED79}"/>
              </a:ext>
            </a:extLst>
          </p:cNvPr>
          <p:cNvSpPr txBox="1"/>
          <p:nvPr/>
        </p:nvSpPr>
        <p:spPr>
          <a:xfrm>
            <a:off x="539552" y="1484784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1) Code </a:t>
            </a:r>
            <a:endParaRPr lang="ko-KR" altLang="en-US" b="1" spc="-150" dirty="0"/>
          </a:p>
          <a:p>
            <a:endParaRPr lang="ko-KR" altLang="en-US" b="1" spc="-1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10B541-6749-8849-A738-39BA187C3831}"/>
              </a:ext>
            </a:extLst>
          </p:cNvPr>
          <p:cNvSpPr txBox="1"/>
          <p:nvPr/>
        </p:nvSpPr>
        <p:spPr>
          <a:xfrm>
            <a:off x="427434" y="836712"/>
            <a:ext cx="1912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Implementation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12" y="2150227"/>
            <a:ext cx="772477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77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9512" y="243953"/>
            <a:ext cx="137249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b="1" spc="-150" dirty="0">
                <a:solidFill>
                  <a:schemeClr val="bg1"/>
                </a:solidFill>
              </a:rPr>
              <a:t>Implementation</a:t>
            </a:r>
            <a:endParaRPr lang="ko-KR" altLang="en-US" sz="15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휴먼 </a:t>
            </a:r>
            <a:r>
              <a:rPr lang="en-US" altLang="ko-KR" sz="1200" dirty="0">
                <a:solidFill>
                  <a:schemeClr val="bg1"/>
                </a:solidFill>
              </a:rPr>
              <a:t>ICT </a:t>
            </a:r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633B1-659B-C24F-939E-A89D57A6ED79}"/>
              </a:ext>
            </a:extLst>
          </p:cNvPr>
          <p:cNvSpPr txBox="1"/>
          <p:nvPr/>
        </p:nvSpPr>
        <p:spPr>
          <a:xfrm>
            <a:off x="539552" y="1484784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2) Code </a:t>
            </a:r>
            <a:endParaRPr lang="ko-KR" altLang="en-US" b="1" spc="-150" dirty="0"/>
          </a:p>
          <a:p>
            <a:endParaRPr lang="ko-KR" altLang="en-US" b="1" spc="-1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10B541-6749-8849-A738-39BA187C3831}"/>
              </a:ext>
            </a:extLst>
          </p:cNvPr>
          <p:cNvSpPr txBox="1"/>
          <p:nvPr/>
        </p:nvSpPr>
        <p:spPr>
          <a:xfrm>
            <a:off x="427434" y="836712"/>
            <a:ext cx="1912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Implementation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433" y="1853518"/>
            <a:ext cx="671512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16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9512" y="243953"/>
            <a:ext cx="137249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b="1" spc="-150" dirty="0">
                <a:solidFill>
                  <a:schemeClr val="bg1"/>
                </a:solidFill>
              </a:rPr>
              <a:t>Implementation</a:t>
            </a:r>
            <a:endParaRPr lang="ko-KR" altLang="en-US" sz="15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휴먼 </a:t>
            </a:r>
            <a:r>
              <a:rPr lang="en-US" altLang="ko-KR" sz="1200" dirty="0">
                <a:solidFill>
                  <a:schemeClr val="bg1"/>
                </a:solidFill>
              </a:rPr>
              <a:t>ICT </a:t>
            </a:r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633B1-659B-C24F-939E-A89D57A6ED79}"/>
              </a:ext>
            </a:extLst>
          </p:cNvPr>
          <p:cNvSpPr txBox="1"/>
          <p:nvPr/>
        </p:nvSpPr>
        <p:spPr>
          <a:xfrm>
            <a:off x="539552" y="1484784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3) Code </a:t>
            </a:r>
            <a:endParaRPr lang="ko-KR" altLang="en-US" b="1" spc="-150" dirty="0"/>
          </a:p>
          <a:p>
            <a:endParaRPr lang="ko-KR" altLang="en-US" b="1" spc="-1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10B541-6749-8849-A738-39BA187C3831}"/>
              </a:ext>
            </a:extLst>
          </p:cNvPr>
          <p:cNvSpPr txBox="1"/>
          <p:nvPr/>
        </p:nvSpPr>
        <p:spPr>
          <a:xfrm>
            <a:off x="427434" y="836712"/>
            <a:ext cx="1912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Implementation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080733"/>
            <a:ext cx="7344816" cy="433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768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9512" y="243953"/>
            <a:ext cx="137249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b="1" spc="-150" dirty="0">
                <a:solidFill>
                  <a:schemeClr val="bg1"/>
                </a:solidFill>
              </a:rPr>
              <a:t>Implementation</a:t>
            </a:r>
            <a:endParaRPr lang="ko-KR" altLang="en-US" sz="15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휴먼 </a:t>
            </a:r>
            <a:r>
              <a:rPr lang="en-US" altLang="ko-KR" sz="1200" dirty="0">
                <a:solidFill>
                  <a:schemeClr val="bg1"/>
                </a:solidFill>
              </a:rPr>
              <a:t>ICT </a:t>
            </a:r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633B1-659B-C24F-939E-A89D57A6ED79}"/>
              </a:ext>
            </a:extLst>
          </p:cNvPr>
          <p:cNvSpPr txBox="1"/>
          <p:nvPr/>
        </p:nvSpPr>
        <p:spPr>
          <a:xfrm>
            <a:off x="539552" y="1484784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4) Code </a:t>
            </a:r>
            <a:endParaRPr lang="ko-KR" altLang="en-US" b="1" spc="-150" dirty="0"/>
          </a:p>
          <a:p>
            <a:endParaRPr lang="ko-KR" altLang="en-US" b="1" spc="-1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10B541-6749-8849-A738-39BA187C3831}"/>
              </a:ext>
            </a:extLst>
          </p:cNvPr>
          <p:cNvSpPr txBox="1"/>
          <p:nvPr/>
        </p:nvSpPr>
        <p:spPr>
          <a:xfrm>
            <a:off x="427434" y="836712"/>
            <a:ext cx="1912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Implementation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2295156"/>
            <a:ext cx="5325048" cy="376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472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05225" y="243953"/>
            <a:ext cx="46865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b="1" spc="-150" dirty="0">
                <a:solidFill>
                  <a:schemeClr val="bg1"/>
                </a:solidFill>
              </a:rPr>
              <a:t>Test</a:t>
            </a:r>
            <a:endParaRPr lang="ko-KR" altLang="en-US" sz="15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휴먼 </a:t>
            </a:r>
            <a:r>
              <a:rPr lang="en-US" altLang="ko-KR" sz="1200" dirty="0">
                <a:solidFill>
                  <a:schemeClr val="bg1"/>
                </a:solidFill>
              </a:rPr>
              <a:t>ICT </a:t>
            </a:r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633B1-659B-C24F-939E-A89D57A6ED79}"/>
              </a:ext>
            </a:extLst>
          </p:cNvPr>
          <p:cNvSpPr txBox="1"/>
          <p:nvPr/>
        </p:nvSpPr>
        <p:spPr>
          <a:xfrm>
            <a:off x="539552" y="1484784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Junit </a:t>
            </a:r>
            <a:endParaRPr lang="ko-KR" altLang="en-US" b="1" spc="-1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39E0AC-41B1-7842-8117-1CF0E53868BC}"/>
              </a:ext>
            </a:extLst>
          </p:cNvPr>
          <p:cNvSpPr txBox="1"/>
          <p:nvPr/>
        </p:nvSpPr>
        <p:spPr>
          <a:xfrm>
            <a:off x="427434" y="836712"/>
            <a:ext cx="1912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Test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10B541-6749-8849-A738-39BA187C3831}"/>
              </a:ext>
            </a:extLst>
          </p:cNvPr>
          <p:cNvSpPr txBox="1"/>
          <p:nvPr/>
        </p:nvSpPr>
        <p:spPr>
          <a:xfrm>
            <a:off x="539552" y="2100917"/>
            <a:ext cx="7240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en-US" altLang="ko-KR" b="1" dirty="0" err="1"/>
              <a:t>playerInfoTest</a:t>
            </a:r>
            <a:r>
              <a:rPr lang="en-US" altLang="ko-KR" b="1" dirty="0"/>
              <a:t>( )</a:t>
            </a:r>
            <a:r>
              <a:rPr lang="en-US" altLang="ko-KR" dirty="0"/>
              <a:t>  : player</a:t>
            </a:r>
            <a:r>
              <a:rPr lang="ko-KR" altLang="ko-KR" dirty="0"/>
              <a:t>의 </a:t>
            </a:r>
            <a:r>
              <a:rPr lang="en-US" altLang="ko-KR" dirty="0"/>
              <a:t>id</a:t>
            </a:r>
            <a:r>
              <a:rPr lang="ko-KR" altLang="ko-KR" dirty="0"/>
              <a:t>값과 말의 개수가 올바른지 확인</a:t>
            </a:r>
          </a:p>
        </p:txBody>
      </p:sp>
      <p:pic>
        <p:nvPicPr>
          <p:cNvPr id="16" name="그림 1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21" y="2852936"/>
            <a:ext cx="7126811" cy="29523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17923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휴먼 </a:t>
            </a:r>
            <a:r>
              <a:rPr lang="en-US" altLang="ko-KR" sz="1200" dirty="0">
                <a:solidFill>
                  <a:schemeClr val="bg1"/>
                </a:solidFill>
              </a:rPr>
              <a:t>ICT </a:t>
            </a:r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633B1-659B-C24F-939E-A89D57A6ED79}"/>
              </a:ext>
            </a:extLst>
          </p:cNvPr>
          <p:cNvSpPr txBox="1"/>
          <p:nvPr/>
        </p:nvSpPr>
        <p:spPr>
          <a:xfrm>
            <a:off x="539552" y="1484784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/>
              <a:t>말판 좌표 구성</a:t>
            </a:r>
            <a:r>
              <a:rPr lang="en-US" altLang="ko-KR" b="1" spc="-150" dirty="0"/>
              <a:t> </a:t>
            </a:r>
            <a:endParaRPr lang="ko-KR" altLang="en-US" b="1" spc="-1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39E0AC-41B1-7842-8117-1CF0E53868BC}"/>
              </a:ext>
            </a:extLst>
          </p:cNvPr>
          <p:cNvSpPr txBox="1"/>
          <p:nvPr/>
        </p:nvSpPr>
        <p:spPr>
          <a:xfrm>
            <a:off x="427434" y="836712"/>
            <a:ext cx="1912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Test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051" name="Picture 3" descr="좌표 지정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1" y="2150177"/>
            <a:ext cx="4355948" cy="4303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05225" y="226726"/>
            <a:ext cx="46865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b="1" spc="-150" dirty="0">
                <a:solidFill>
                  <a:schemeClr val="bg1"/>
                </a:solidFill>
              </a:rPr>
              <a:t>Test</a:t>
            </a:r>
            <a:endParaRPr lang="ko-KR" altLang="en-US" sz="15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199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휴먼 </a:t>
            </a:r>
            <a:r>
              <a:rPr lang="en-US" altLang="ko-KR" sz="1200" dirty="0">
                <a:solidFill>
                  <a:schemeClr val="bg1"/>
                </a:solidFill>
              </a:rPr>
              <a:t>ICT </a:t>
            </a:r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633B1-659B-C24F-939E-A89D57A6ED79}"/>
              </a:ext>
            </a:extLst>
          </p:cNvPr>
          <p:cNvSpPr txBox="1"/>
          <p:nvPr/>
        </p:nvSpPr>
        <p:spPr>
          <a:xfrm>
            <a:off x="539552" y="1484784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Junit </a:t>
            </a:r>
            <a:endParaRPr lang="ko-KR" altLang="en-US" b="1" spc="-1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39E0AC-41B1-7842-8117-1CF0E53868BC}"/>
              </a:ext>
            </a:extLst>
          </p:cNvPr>
          <p:cNvSpPr txBox="1"/>
          <p:nvPr/>
        </p:nvSpPr>
        <p:spPr>
          <a:xfrm>
            <a:off x="427434" y="836712"/>
            <a:ext cx="1912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Test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10B541-6749-8849-A738-39BA187C3831}"/>
              </a:ext>
            </a:extLst>
          </p:cNvPr>
          <p:cNvSpPr txBox="1"/>
          <p:nvPr/>
        </p:nvSpPr>
        <p:spPr>
          <a:xfrm>
            <a:off x="539552" y="2100917"/>
            <a:ext cx="7240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en-US" altLang="ko-KR" b="1" dirty="0" err="1"/>
              <a:t>pieceMoveCaseOne</a:t>
            </a:r>
            <a:r>
              <a:rPr lang="en-US" altLang="ko-KR" b="1" dirty="0"/>
              <a:t>( )</a:t>
            </a:r>
            <a:r>
              <a:rPr lang="en-US" altLang="ko-KR" dirty="0"/>
              <a:t> : </a:t>
            </a:r>
            <a:r>
              <a:rPr lang="ko-KR" altLang="ko-KR" dirty="0"/>
              <a:t>말의 진행 방향이 아래 그림과 같을 때</a:t>
            </a:r>
          </a:p>
        </p:txBody>
      </p:sp>
      <p:pic>
        <p:nvPicPr>
          <p:cNvPr id="4098" name="Picture 2" descr="파란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14" y="2716990"/>
            <a:ext cx="3497132" cy="3448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그림 1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519" y="2899689"/>
            <a:ext cx="4570961" cy="322999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직사각형 13"/>
          <p:cNvSpPr/>
          <p:nvPr/>
        </p:nvSpPr>
        <p:spPr>
          <a:xfrm>
            <a:off x="305225" y="226726"/>
            <a:ext cx="46865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b="1" spc="-150" dirty="0">
                <a:solidFill>
                  <a:schemeClr val="bg1"/>
                </a:solidFill>
              </a:rPr>
              <a:t>Test</a:t>
            </a:r>
            <a:endParaRPr lang="ko-KR" altLang="en-US" sz="15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069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휴먼 </a:t>
            </a:r>
            <a:r>
              <a:rPr lang="en-US" altLang="ko-KR" sz="1200" dirty="0">
                <a:solidFill>
                  <a:schemeClr val="bg1"/>
                </a:solidFill>
              </a:rPr>
              <a:t>ICT </a:t>
            </a:r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633B1-659B-C24F-939E-A89D57A6ED79}"/>
              </a:ext>
            </a:extLst>
          </p:cNvPr>
          <p:cNvSpPr txBox="1"/>
          <p:nvPr/>
        </p:nvSpPr>
        <p:spPr>
          <a:xfrm>
            <a:off x="539552" y="1484784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Junit </a:t>
            </a:r>
            <a:endParaRPr lang="ko-KR" altLang="en-US" b="1" spc="-1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39E0AC-41B1-7842-8117-1CF0E53868BC}"/>
              </a:ext>
            </a:extLst>
          </p:cNvPr>
          <p:cNvSpPr txBox="1"/>
          <p:nvPr/>
        </p:nvSpPr>
        <p:spPr>
          <a:xfrm>
            <a:off x="427434" y="836712"/>
            <a:ext cx="1912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Test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10B541-6749-8849-A738-39BA187C3831}"/>
              </a:ext>
            </a:extLst>
          </p:cNvPr>
          <p:cNvSpPr txBox="1"/>
          <p:nvPr/>
        </p:nvSpPr>
        <p:spPr>
          <a:xfrm>
            <a:off x="539552" y="2100917"/>
            <a:ext cx="7240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 </a:t>
            </a:r>
            <a:r>
              <a:rPr lang="en-US" altLang="ko-KR" b="1" dirty="0" err="1"/>
              <a:t>pieceMoveCaseTwo</a:t>
            </a:r>
            <a:r>
              <a:rPr lang="en-US" altLang="ko-KR" b="1" dirty="0"/>
              <a:t>( )</a:t>
            </a:r>
            <a:r>
              <a:rPr lang="en-US" altLang="ko-KR" dirty="0"/>
              <a:t> : </a:t>
            </a:r>
            <a:r>
              <a:rPr lang="ko-KR" altLang="ko-KR" dirty="0"/>
              <a:t>말의 진행 방향이 아래 그림과 같을 때</a:t>
            </a:r>
          </a:p>
        </p:txBody>
      </p:sp>
      <p:pic>
        <p:nvPicPr>
          <p:cNvPr id="3076" name="Picture 4" descr="파란색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24" y="2717050"/>
            <a:ext cx="3522774" cy="3448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304" y="2852936"/>
            <a:ext cx="4727176" cy="331236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직사각형 17"/>
          <p:cNvSpPr/>
          <p:nvPr/>
        </p:nvSpPr>
        <p:spPr>
          <a:xfrm>
            <a:off x="305225" y="226726"/>
            <a:ext cx="46865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b="1" spc="-150" dirty="0">
                <a:solidFill>
                  <a:schemeClr val="bg1"/>
                </a:solidFill>
              </a:rPr>
              <a:t>Test</a:t>
            </a:r>
            <a:endParaRPr lang="ko-KR" altLang="en-US" sz="15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433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휴먼 </a:t>
            </a:r>
            <a:r>
              <a:rPr lang="en-US" altLang="ko-KR" sz="1200" dirty="0">
                <a:solidFill>
                  <a:schemeClr val="bg1"/>
                </a:solidFill>
              </a:rPr>
              <a:t>ICT </a:t>
            </a:r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633B1-659B-C24F-939E-A89D57A6ED79}"/>
              </a:ext>
            </a:extLst>
          </p:cNvPr>
          <p:cNvSpPr txBox="1"/>
          <p:nvPr/>
        </p:nvSpPr>
        <p:spPr>
          <a:xfrm>
            <a:off x="539552" y="1484784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Junit </a:t>
            </a:r>
            <a:endParaRPr lang="ko-KR" altLang="en-US" b="1" spc="-1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39E0AC-41B1-7842-8117-1CF0E53868BC}"/>
              </a:ext>
            </a:extLst>
          </p:cNvPr>
          <p:cNvSpPr txBox="1"/>
          <p:nvPr/>
        </p:nvSpPr>
        <p:spPr>
          <a:xfrm>
            <a:off x="427434" y="836712"/>
            <a:ext cx="1912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Test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10B541-6749-8849-A738-39BA187C3831}"/>
              </a:ext>
            </a:extLst>
          </p:cNvPr>
          <p:cNvSpPr txBox="1"/>
          <p:nvPr/>
        </p:nvSpPr>
        <p:spPr>
          <a:xfrm>
            <a:off x="539552" y="2100917"/>
            <a:ext cx="7240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④ </a:t>
            </a:r>
            <a:r>
              <a:rPr lang="en-US" altLang="ko-KR" b="1" dirty="0" err="1"/>
              <a:t>pieceMoveCaseThree</a:t>
            </a:r>
            <a:r>
              <a:rPr lang="en-US" altLang="ko-KR" b="1" dirty="0"/>
              <a:t>( )</a:t>
            </a:r>
            <a:r>
              <a:rPr lang="en-US" altLang="ko-KR" dirty="0"/>
              <a:t> : </a:t>
            </a:r>
            <a:r>
              <a:rPr lang="ko-KR" altLang="ko-KR" dirty="0"/>
              <a:t>말의 진행 방향이 아래 그림과 같을 때</a:t>
            </a:r>
          </a:p>
        </p:txBody>
      </p:sp>
      <p:pic>
        <p:nvPicPr>
          <p:cNvPr id="14" name="그림 13" descr="C:\Users\유인근\AppData\Local\Microsoft\Windows\INetCache\Content.Word\파란색3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37" y="2887895"/>
            <a:ext cx="3364260" cy="329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73" y="2996952"/>
            <a:ext cx="4733207" cy="302433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직사각형 16"/>
          <p:cNvSpPr/>
          <p:nvPr/>
        </p:nvSpPr>
        <p:spPr>
          <a:xfrm>
            <a:off x="305225" y="226726"/>
            <a:ext cx="46865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b="1" spc="-150" dirty="0">
                <a:solidFill>
                  <a:schemeClr val="bg1"/>
                </a:solidFill>
              </a:rPr>
              <a:t>Test</a:t>
            </a:r>
            <a:endParaRPr lang="ko-KR" altLang="en-US" sz="15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198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395536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4903" y="1772816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01    02    03    04    05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28919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195736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3923928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652120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380312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86641" y="284364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+mj-ea"/>
                <a:ea typeface="+mj-ea"/>
              </a:rPr>
              <a:t>Vision</a:t>
            </a:r>
            <a:endParaRPr lang="ko-KR" altLang="en-US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5536" y="3429000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b="1" spc="-150" dirty="0"/>
              <a:t>Introduction to the system</a:t>
            </a:r>
            <a:endParaRPr lang="ko-KR" altLang="en-US" sz="1200" b="1" spc="-150" dirty="0"/>
          </a:p>
          <a:p>
            <a:endParaRPr lang="en-US" altLang="ko-KR" sz="1200" b="1" spc="-150" dirty="0"/>
          </a:p>
          <a:p>
            <a:r>
              <a:rPr lang="en-US" altLang="ko-KR" sz="1200" b="1" spc="-150" dirty="0"/>
              <a:t>-  Main features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123728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직사각형 19"/>
          <p:cNvSpPr/>
          <p:nvPr/>
        </p:nvSpPr>
        <p:spPr>
          <a:xfrm>
            <a:off x="3851920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1" name="직사각형 20"/>
          <p:cNvSpPr/>
          <p:nvPr/>
        </p:nvSpPr>
        <p:spPr>
          <a:xfrm>
            <a:off x="5580112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2" name="직사각형 21"/>
          <p:cNvSpPr/>
          <p:nvPr/>
        </p:nvSpPr>
        <p:spPr>
          <a:xfrm>
            <a:off x="7308304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3" name="TextBox 22"/>
          <p:cNvSpPr txBox="1"/>
          <p:nvPr/>
        </p:nvSpPr>
        <p:spPr>
          <a:xfrm>
            <a:off x="2123728" y="3429000"/>
            <a:ext cx="13681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b="1" spc="-150" dirty="0"/>
              <a:t>Domain Model</a:t>
            </a:r>
          </a:p>
          <a:p>
            <a:pPr marL="171450" indent="-171450">
              <a:buFontTx/>
              <a:buChar char="-"/>
            </a:pPr>
            <a:r>
              <a:rPr lang="en-US" altLang="ko-KR" sz="1200" b="1" spc="-150" dirty="0"/>
              <a:t>Use case</a:t>
            </a:r>
          </a:p>
          <a:p>
            <a:pPr marL="171450" indent="-171450">
              <a:buFontTx/>
              <a:buChar char="-"/>
            </a:pPr>
            <a:r>
              <a:rPr lang="en-US" altLang="ko-KR" sz="1200" b="1" spc="-150" dirty="0"/>
              <a:t>System sequence Diagram</a:t>
            </a:r>
          </a:p>
          <a:p>
            <a:r>
              <a:rPr lang="en-US" altLang="ko-KR" sz="1200" b="1" spc="-150" dirty="0"/>
              <a:t>-  Operation</a:t>
            </a:r>
          </a:p>
          <a:p>
            <a:r>
              <a:rPr lang="en-US" altLang="ko-KR" sz="1200" b="1" spc="-150" dirty="0"/>
              <a:t>    Contracts</a:t>
            </a:r>
          </a:p>
          <a:p>
            <a:pPr>
              <a:buFontTx/>
              <a:buChar char="-"/>
            </a:pPr>
            <a:endParaRPr lang="en-US" altLang="ko-KR" sz="1200" b="1" spc="-150" dirty="0"/>
          </a:p>
          <a:p>
            <a:endParaRPr lang="ko-KR" altLang="en-US" sz="1200" b="1" spc="-150" dirty="0"/>
          </a:p>
        </p:txBody>
      </p:sp>
      <p:sp>
        <p:nvSpPr>
          <p:cNvPr id="24" name="TextBox 23"/>
          <p:cNvSpPr txBox="1"/>
          <p:nvPr/>
        </p:nvSpPr>
        <p:spPr>
          <a:xfrm>
            <a:off x="3851920" y="3429000"/>
            <a:ext cx="151216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b="1" spc="-150" dirty="0"/>
              <a:t>- Software Architecture</a:t>
            </a:r>
          </a:p>
          <a:p>
            <a:r>
              <a:rPr lang="en-US" altLang="ko-KR" sz="1200" b="1" spc="-150" dirty="0"/>
              <a:t>- Class Diagram</a:t>
            </a:r>
          </a:p>
          <a:p>
            <a:r>
              <a:rPr lang="en-US" altLang="ko-KR" sz="1200" b="1" spc="-150" dirty="0">
                <a:ea typeface="맑은 고딕"/>
              </a:rPr>
              <a:t>- Sequence diagram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580112" y="3429000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/>
              <a:t>- Code </a:t>
            </a:r>
            <a:endParaRPr lang="ko-KR" altLang="en-US" sz="1200" b="1" spc="-150" dirty="0"/>
          </a:p>
          <a:p>
            <a:endParaRPr lang="en-US" altLang="ko-KR" sz="1200" b="1" spc="-150" dirty="0"/>
          </a:p>
        </p:txBody>
      </p:sp>
      <p:sp>
        <p:nvSpPr>
          <p:cNvPr id="26" name="TextBox 25"/>
          <p:cNvSpPr txBox="1"/>
          <p:nvPr/>
        </p:nvSpPr>
        <p:spPr>
          <a:xfrm>
            <a:off x="7308304" y="3429000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/>
              <a:t>- JUnit</a:t>
            </a:r>
            <a:endParaRPr lang="ko-KR" altLang="en-US" sz="1200" b="1" spc="-150" dirty="0"/>
          </a:p>
          <a:p>
            <a:endParaRPr lang="en-US" altLang="ko-KR" sz="1200" b="1" spc="-150" dirty="0"/>
          </a:p>
        </p:txBody>
      </p:sp>
      <p:sp>
        <p:nvSpPr>
          <p:cNvPr id="27" name="TextBox 26"/>
          <p:cNvSpPr txBox="1"/>
          <p:nvPr/>
        </p:nvSpPr>
        <p:spPr>
          <a:xfrm>
            <a:off x="1956864" y="284364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+mj-ea"/>
              </a:rPr>
              <a:t>Requirement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01425" y="284364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+mj-ea"/>
              </a:rPr>
              <a:t>Design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82247" y="285293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+mj-ea"/>
              </a:rPr>
              <a:t>Implement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575289" y="2843644"/>
            <a:ext cx="219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spc="-150" dirty="0">
                <a:solidFill>
                  <a:schemeClr val="bg1"/>
                </a:solidFill>
                <a:latin typeface="+mj-ea"/>
                <a:ea typeface="+mj-ea"/>
              </a:rPr>
              <a:t>Test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휴먼 </a:t>
            </a:r>
            <a:r>
              <a:rPr lang="en-US" altLang="ko-KR" sz="1200" dirty="0">
                <a:solidFill>
                  <a:schemeClr val="bg1"/>
                </a:solidFill>
              </a:rPr>
              <a:t>ICT </a:t>
            </a:r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633B1-659B-C24F-939E-A89D57A6ED79}"/>
              </a:ext>
            </a:extLst>
          </p:cNvPr>
          <p:cNvSpPr txBox="1"/>
          <p:nvPr/>
        </p:nvSpPr>
        <p:spPr>
          <a:xfrm>
            <a:off x="539552" y="1484784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Junit </a:t>
            </a:r>
            <a:endParaRPr lang="ko-KR" altLang="en-US" b="1" spc="-1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39E0AC-41B1-7842-8117-1CF0E53868BC}"/>
              </a:ext>
            </a:extLst>
          </p:cNvPr>
          <p:cNvSpPr txBox="1"/>
          <p:nvPr/>
        </p:nvSpPr>
        <p:spPr>
          <a:xfrm>
            <a:off x="427434" y="836712"/>
            <a:ext cx="1912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Test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10B541-6749-8849-A738-39BA187C3831}"/>
              </a:ext>
            </a:extLst>
          </p:cNvPr>
          <p:cNvSpPr txBox="1"/>
          <p:nvPr/>
        </p:nvSpPr>
        <p:spPr>
          <a:xfrm>
            <a:off x="539552" y="2100917"/>
            <a:ext cx="7240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⑤ </a:t>
            </a:r>
            <a:r>
              <a:rPr lang="en-US" altLang="ko-KR" b="1" dirty="0" err="1"/>
              <a:t>pieceMoveGroupTest</a:t>
            </a:r>
            <a:r>
              <a:rPr lang="en-US" altLang="ko-KR" b="1" dirty="0"/>
              <a:t>( )</a:t>
            </a:r>
            <a:r>
              <a:rPr lang="en-US" altLang="ko-KR" dirty="0"/>
              <a:t> : player</a:t>
            </a:r>
            <a:r>
              <a:rPr lang="ko-KR" altLang="en-US" dirty="0"/>
              <a:t>의 말이 잘 업혔는지 테스트</a:t>
            </a:r>
            <a:endParaRPr lang="ko-KR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D633B1-659B-C24F-939E-A89D57A6ED79}"/>
              </a:ext>
            </a:extLst>
          </p:cNvPr>
          <p:cNvSpPr txBox="1"/>
          <p:nvPr/>
        </p:nvSpPr>
        <p:spPr>
          <a:xfrm>
            <a:off x="319708" y="2746394"/>
            <a:ext cx="8623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b="1" spc="-150" dirty="0"/>
          </a:p>
        </p:txBody>
      </p:sp>
      <p:pic>
        <p:nvPicPr>
          <p:cNvPr id="17" name="그림 1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35" y="2941055"/>
            <a:ext cx="3330249" cy="3296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그림 1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611" y="3066466"/>
            <a:ext cx="4536273" cy="317084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/>
          <p:cNvSpPr/>
          <p:nvPr/>
        </p:nvSpPr>
        <p:spPr>
          <a:xfrm>
            <a:off x="305225" y="226726"/>
            <a:ext cx="46865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b="1" spc="-150" dirty="0">
                <a:solidFill>
                  <a:schemeClr val="bg1"/>
                </a:solidFill>
              </a:rPr>
              <a:t>Test</a:t>
            </a:r>
            <a:endParaRPr lang="ko-KR" altLang="en-US" sz="15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576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휴먼 </a:t>
            </a:r>
            <a:r>
              <a:rPr lang="en-US" altLang="ko-KR" sz="1200" dirty="0">
                <a:solidFill>
                  <a:schemeClr val="bg1"/>
                </a:solidFill>
              </a:rPr>
              <a:t>ICT </a:t>
            </a:r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633B1-659B-C24F-939E-A89D57A6ED79}"/>
              </a:ext>
            </a:extLst>
          </p:cNvPr>
          <p:cNvSpPr txBox="1"/>
          <p:nvPr/>
        </p:nvSpPr>
        <p:spPr>
          <a:xfrm>
            <a:off x="539552" y="1484784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Junit </a:t>
            </a:r>
            <a:endParaRPr lang="ko-KR" altLang="en-US" b="1" spc="-1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39E0AC-41B1-7842-8117-1CF0E53868BC}"/>
              </a:ext>
            </a:extLst>
          </p:cNvPr>
          <p:cNvSpPr txBox="1"/>
          <p:nvPr/>
        </p:nvSpPr>
        <p:spPr>
          <a:xfrm>
            <a:off x="427434" y="836712"/>
            <a:ext cx="1912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Test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10B541-6749-8849-A738-39BA187C3831}"/>
              </a:ext>
            </a:extLst>
          </p:cNvPr>
          <p:cNvSpPr txBox="1"/>
          <p:nvPr/>
        </p:nvSpPr>
        <p:spPr>
          <a:xfrm>
            <a:off x="539552" y="2100917"/>
            <a:ext cx="7240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⑥ </a:t>
            </a:r>
            <a:r>
              <a:rPr lang="en-US" altLang="ko-KR" b="1" dirty="0" err="1"/>
              <a:t>pieceCatchTest</a:t>
            </a:r>
            <a:r>
              <a:rPr lang="en-US" altLang="ko-KR" b="1" dirty="0"/>
              <a:t>( )</a:t>
            </a:r>
            <a:r>
              <a:rPr lang="en-US" altLang="ko-KR" dirty="0"/>
              <a:t> : </a:t>
            </a:r>
            <a:r>
              <a:rPr lang="ko-KR" altLang="en-US" dirty="0"/>
              <a:t>다른 </a:t>
            </a:r>
            <a:r>
              <a:rPr lang="en-US" altLang="ko-KR" dirty="0"/>
              <a:t>player</a:t>
            </a:r>
            <a:r>
              <a:rPr lang="ko-KR" altLang="en-US" dirty="0"/>
              <a:t>의 말을 잘 잡는지 테스트</a:t>
            </a:r>
            <a:endParaRPr lang="ko-KR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D633B1-659B-C24F-939E-A89D57A6ED79}"/>
              </a:ext>
            </a:extLst>
          </p:cNvPr>
          <p:cNvSpPr txBox="1"/>
          <p:nvPr/>
        </p:nvSpPr>
        <p:spPr>
          <a:xfrm>
            <a:off x="319708" y="2746394"/>
            <a:ext cx="8623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endParaRPr lang="ko-KR" altLang="ko-KR" dirty="0"/>
          </a:p>
        </p:txBody>
      </p:sp>
      <p:pic>
        <p:nvPicPr>
          <p:cNvPr id="11" name="그림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12" y="2857628"/>
            <a:ext cx="6912768" cy="347665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직사각형 16"/>
          <p:cNvSpPr/>
          <p:nvPr/>
        </p:nvSpPr>
        <p:spPr>
          <a:xfrm>
            <a:off x="305225" y="226726"/>
            <a:ext cx="46865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b="1" spc="-150" dirty="0">
                <a:solidFill>
                  <a:schemeClr val="bg1"/>
                </a:solidFill>
              </a:rPr>
              <a:t>Test</a:t>
            </a:r>
            <a:endParaRPr lang="ko-KR" altLang="en-US" sz="15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1060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휴먼 </a:t>
            </a:r>
            <a:r>
              <a:rPr lang="en-US" altLang="ko-KR" sz="1200" dirty="0">
                <a:solidFill>
                  <a:schemeClr val="bg1"/>
                </a:solidFill>
              </a:rPr>
              <a:t>ICT </a:t>
            </a:r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633B1-659B-C24F-939E-A89D57A6ED79}"/>
              </a:ext>
            </a:extLst>
          </p:cNvPr>
          <p:cNvSpPr txBox="1"/>
          <p:nvPr/>
        </p:nvSpPr>
        <p:spPr>
          <a:xfrm>
            <a:off x="539552" y="1484784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Junit </a:t>
            </a:r>
            <a:endParaRPr lang="ko-KR" altLang="en-US" b="1" spc="-1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39E0AC-41B1-7842-8117-1CF0E53868BC}"/>
              </a:ext>
            </a:extLst>
          </p:cNvPr>
          <p:cNvSpPr txBox="1"/>
          <p:nvPr/>
        </p:nvSpPr>
        <p:spPr>
          <a:xfrm>
            <a:off x="427434" y="836712"/>
            <a:ext cx="1912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Test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10B541-6749-8849-A738-39BA187C3831}"/>
              </a:ext>
            </a:extLst>
          </p:cNvPr>
          <p:cNvSpPr txBox="1"/>
          <p:nvPr/>
        </p:nvSpPr>
        <p:spPr>
          <a:xfrm>
            <a:off x="539552" y="2100917"/>
            <a:ext cx="792088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⑦ </a:t>
            </a:r>
            <a:r>
              <a:rPr lang="en-US" altLang="ko-KR" b="1" dirty="0" err="1"/>
              <a:t>playerPointTest</a:t>
            </a:r>
            <a:r>
              <a:rPr lang="en-US" altLang="ko-KR" b="1" dirty="0"/>
              <a:t>( )</a:t>
            </a:r>
            <a:endParaRPr lang="en-US" altLang="ko-KR" dirty="0"/>
          </a:p>
          <a:p>
            <a:endParaRPr lang="en-US" altLang="ko-KR" sz="300" dirty="0"/>
          </a:p>
          <a:p>
            <a:r>
              <a:rPr lang="en-US" altLang="ko-KR" dirty="0"/>
              <a:t>   : player</a:t>
            </a:r>
            <a:r>
              <a:rPr lang="ko-KR" altLang="ko-KR" dirty="0"/>
              <a:t>의 말이 결승점을 통과하면 포인트가 잘 올라가는지 테스트</a:t>
            </a:r>
          </a:p>
        </p:txBody>
      </p:sp>
      <p:pic>
        <p:nvPicPr>
          <p:cNvPr id="11" name="그림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056" y="3075152"/>
            <a:ext cx="6385871" cy="324046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직사각형 12"/>
          <p:cNvSpPr/>
          <p:nvPr/>
        </p:nvSpPr>
        <p:spPr>
          <a:xfrm>
            <a:off x="305225" y="226726"/>
            <a:ext cx="46865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b="1" spc="-150" dirty="0">
                <a:solidFill>
                  <a:schemeClr val="bg1"/>
                </a:solidFill>
              </a:rPr>
              <a:t>Test</a:t>
            </a:r>
            <a:endParaRPr lang="ko-KR" altLang="en-US" sz="15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4141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휴먼 </a:t>
            </a:r>
            <a:r>
              <a:rPr lang="en-US" altLang="ko-KR" sz="1200" dirty="0">
                <a:solidFill>
                  <a:schemeClr val="bg1"/>
                </a:solidFill>
              </a:rPr>
              <a:t>ICT </a:t>
            </a:r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633B1-659B-C24F-939E-A89D57A6ED79}"/>
              </a:ext>
            </a:extLst>
          </p:cNvPr>
          <p:cNvSpPr txBox="1"/>
          <p:nvPr/>
        </p:nvSpPr>
        <p:spPr>
          <a:xfrm>
            <a:off x="539552" y="1484784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Junit </a:t>
            </a:r>
            <a:endParaRPr lang="ko-KR" altLang="en-US" b="1" spc="-1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39E0AC-41B1-7842-8117-1CF0E53868BC}"/>
              </a:ext>
            </a:extLst>
          </p:cNvPr>
          <p:cNvSpPr txBox="1"/>
          <p:nvPr/>
        </p:nvSpPr>
        <p:spPr>
          <a:xfrm>
            <a:off x="427434" y="836712"/>
            <a:ext cx="1912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Test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10B541-6749-8849-A738-39BA187C3831}"/>
              </a:ext>
            </a:extLst>
          </p:cNvPr>
          <p:cNvSpPr txBox="1"/>
          <p:nvPr/>
        </p:nvSpPr>
        <p:spPr>
          <a:xfrm>
            <a:off x="539552" y="2100917"/>
            <a:ext cx="792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&lt; Test Result &gt;</a:t>
            </a:r>
            <a:endParaRPr lang="ko-KR" altLang="ko-KR" dirty="0"/>
          </a:p>
        </p:txBody>
      </p:sp>
      <p:pic>
        <p:nvPicPr>
          <p:cNvPr id="13" name="그림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750439"/>
            <a:ext cx="3593653" cy="346988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직사각형 13"/>
          <p:cNvSpPr/>
          <p:nvPr/>
        </p:nvSpPr>
        <p:spPr>
          <a:xfrm>
            <a:off x="305225" y="226726"/>
            <a:ext cx="46865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b="1" spc="-150" dirty="0">
                <a:solidFill>
                  <a:schemeClr val="bg1"/>
                </a:solidFill>
              </a:rPr>
              <a:t>Test</a:t>
            </a:r>
            <a:endParaRPr lang="ko-KR" altLang="en-US" sz="15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422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휴먼 </a:t>
            </a:r>
            <a:r>
              <a:rPr lang="en-US" altLang="ko-KR" sz="1200" dirty="0">
                <a:solidFill>
                  <a:schemeClr val="bg1"/>
                </a:solidFill>
              </a:rPr>
              <a:t>ICT </a:t>
            </a:r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47963" y="647762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6514" y="80628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97028" y="271681"/>
            <a:ext cx="7745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</a:rPr>
              <a:t>V I S I O N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휴먼 </a:t>
            </a:r>
            <a:r>
              <a:rPr lang="en-US" altLang="ko-KR" sz="1200" dirty="0">
                <a:solidFill>
                  <a:schemeClr val="bg1"/>
                </a:solidFill>
              </a:rPr>
              <a:t>ICT </a:t>
            </a:r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633B1-659B-C24F-939E-A89D57A6ED79}"/>
              </a:ext>
            </a:extLst>
          </p:cNvPr>
          <p:cNvSpPr txBox="1"/>
          <p:nvPr/>
        </p:nvSpPr>
        <p:spPr>
          <a:xfrm>
            <a:off x="539552" y="1484784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1) Introduction to the system</a:t>
            </a:r>
            <a:endParaRPr lang="ko-KR" altLang="en-US" b="1" spc="-150" dirty="0"/>
          </a:p>
          <a:p>
            <a:endParaRPr lang="ko-KR" altLang="en-US" b="1" spc="-1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BF5D72-1393-B64F-B6DD-9A4FC6401DF2}"/>
              </a:ext>
            </a:extLst>
          </p:cNvPr>
          <p:cNvSpPr txBox="1"/>
          <p:nvPr/>
        </p:nvSpPr>
        <p:spPr>
          <a:xfrm>
            <a:off x="427435" y="836712"/>
            <a:ext cx="1728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Vision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4B9D76D-D3E3-7C4C-B1A9-9241D16154E0}"/>
              </a:ext>
            </a:extLst>
          </p:cNvPr>
          <p:cNvSpPr/>
          <p:nvPr/>
        </p:nvSpPr>
        <p:spPr>
          <a:xfrm>
            <a:off x="4866184" y="1872005"/>
            <a:ext cx="37098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Vision) </a:t>
            </a:r>
          </a:p>
          <a:p>
            <a:r>
              <a:rPr lang="ko-KR" altLang="en-US" dirty="0"/>
              <a:t>인원 2~4명, 말 2~5개 </a:t>
            </a:r>
            <a:endParaRPr lang="en-US" altLang="ko-KR" dirty="0"/>
          </a:p>
          <a:p>
            <a:r>
              <a:rPr lang="ko-KR" altLang="en-US" dirty="0"/>
              <a:t>윷놀이 게임 </a:t>
            </a:r>
            <a:r>
              <a:rPr lang="ko-KR" altLang="en-US" dirty="0" err="1"/>
              <a:t>Gui로</a:t>
            </a:r>
            <a:r>
              <a:rPr lang="ko-KR" altLang="en-US" dirty="0"/>
              <a:t> 구현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4F50B3-898A-7B41-96C6-E75B892BF6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84" y="1748454"/>
            <a:ext cx="4920979" cy="146523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8E78BCF-9237-2146-9405-ECBE26E929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50" y="2795335"/>
            <a:ext cx="4688362" cy="351482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728DCFB-0670-6D4A-8023-49592397552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" t="5321" r="2014" b="3429"/>
          <a:stretch/>
        </p:blipFill>
        <p:spPr>
          <a:xfrm>
            <a:off x="566798" y="3068960"/>
            <a:ext cx="4191208" cy="2880320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2C4A55B-49A3-FA4D-B51A-1D6321FC8C4D}"/>
              </a:ext>
            </a:extLst>
          </p:cNvPr>
          <p:cNvCxnSpPr>
            <a:cxnSpLocks/>
          </p:cNvCxnSpPr>
          <p:nvPr/>
        </p:nvCxnSpPr>
        <p:spPr>
          <a:xfrm flipV="1">
            <a:off x="3382438" y="3309045"/>
            <a:ext cx="2269682" cy="282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520CDCB-383C-C14A-A067-30019D7A9410}"/>
              </a:ext>
            </a:extLst>
          </p:cNvPr>
          <p:cNvCxnSpPr>
            <a:cxnSpLocks/>
          </p:cNvCxnSpPr>
          <p:nvPr/>
        </p:nvCxnSpPr>
        <p:spPr>
          <a:xfrm flipV="1">
            <a:off x="2174477" y="4029886"/>
            <a:ext cx="4197723" cy="191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F26823-E8A1-7D4E-B405-6A4EC9A3065F}"/>
              </a:ext>
            </a:extLst>
          </p:cNvPr>
          <p:cNvCxnSpPr>
            <a:cxnSpLocks/>
          </p:cNvCxnSpPr>
          <p:nvPr/>
        </p:nvCxnSpPr>
        <p:spPr>
          <a:xfrm flipV="1">
            <a:off x="3042283" y="4971695"/>
            <a:ext cx="2422934" cy="18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3043958-143D-6843-94B8-516741727CC5}"/>
              </a:ext>
            </a:extLst>
          </p:cNvPr>
          <p:cNvCxnSpPr>
            <a:cxnSpLocks/>
          </p:cNvCxnSpPr>
          <p:nvPr/>
        </p:nvCxnSpPr>
        <p:spPr>
          <a:xfrm>
            <a:off x="2174477" y="5373216"/>
            <a:ext cx="3693667" cy="535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D56F4F6-2770-F94E-8E22-64E02C8018B2}"/>
              </a:ext>
            </a:extLst>
          </p:cNvPr>
          <p:cNvSpPr txBox="1"/>
          <p:nvPr/>
        </p:nvSpPr>
        <p:spPr>
          <a:xfrm>
            <a:off x="6628124" y="381111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윷 판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AB3B031-5240-7040-9908-D93E8B2691D0}"/>
              </a:ext>
            </a:extLst>
          </p:cNvPr>
          <p:cNvSpPr txBox="1"/>
          <p:nvPr/>
        </p:nvSpPr>
        <p:spPr>
          <a:xfrm>
            <a:off x="5818151" y="3117883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현황판</a:t>
            </a:r>
            <a:endParaRPr kumimoji="1"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D48A136-60B0-024B-BE5B-C423471072D7}"/>
              </a:ext>
            </a:extLst>
          </p:cNvPr>
          <p:cNvSpPr txBox="1"/>
          <p:nvPr/>
        </p:nvSpPr>
        <p:spPr>
          <a:xfrm>
            <a:off x="5652120" y="469495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컨트롤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3E8684-7C0C-AB4D-8072-7D8906230AC1}"/>
              </a:ext>
            </a:extLst>
          </p:cNvPr>
          <p:cNvSpPr txBox="1"/>
          <p:nvPr/>
        </p:nvSpPr>
        <p:spPr>
          <a:xfrm>
            <a:off x="6071617" y="5723976"/>
            <a:ext cx="137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테스트</a:t>
            </a:r>
          </a:p>
        </p:txBody>
      </p:sp>
    </p:spTree>
    <p:extLst>
      <p:ext uri="{BB962C8B-B14F-4D97-AF65-F5344CB8AC3E}">
        <p14:creationId xmlns:p14="http://schemas.microsoft.com/office/powerpoint/2010/main" val="1075523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97028" y="271681"/>
            <a:ext cx="7745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</a:rPr>
              <a:t>V I S I O N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휴먼 </a:t>
            </a:r>
            <a:r>
              <a:rPr lang="en-US" altLang="ko-KR" sz="1200" dirty="0">
                <a:solidFill>
                  <a:schemeClr val="bg1"/>
                </a:solidFill>
              </a:rPr>
              <a:t>ICT </a:t>
            </a:r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633B1-659B-C24F-939E-A89D57A6ED79}"/>
              </a:ext>
            </a:extLst>
          </p:cNvPr>
          <p:cNvSpPr txBox="1"/>
          <p:nvPr/>
        </p:nvSpPr>
        <p:spPr>
          <a:xfrm>
            <a:off x="539552" y="1484784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2) Main features</a:t>
            </a:r>
            <a:endParaRPr lang="ko-KR" altLang="en-US" b="1" spc="-1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C9C601-DFCF-CC49-AB32-17B7BA3B2249}"/>
              </a:ext>
            </a:extLst>
          </p:cNvPr>
          <p:cNvSpPr txBox="1"/>
          <p:nvPr/>
        </p:nvSpPr>
        <p:spPr>
          <a:xfrm>
            <a:off x="427435" y="836712"/>
            <a:ext cx="1728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Vision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19" name="다이어그램 18">
            <a:extLst>
              <a:ext uri="{FF2B5EF4-FFF2-40B4-BE49-F238E27FC236}">
                <a16:creationId xmlns:a16="http://schemas.microsoft.com/office/drawing/2014/main" id="{4CE3DAEA-681A-DC4D-934F-88E803D276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3642924"/>
              </p:ext>
            </p:extLst>
          </p:nvPr>
        </p:nvGraphicFramePr>
        <p:xfrm>
          <a:off x="971600" y="2080733"/>
          <a:ext cx="6936432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98992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41941" y="230261"/>
            <a:ext cx="114345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b="1" spc="-150" dirty="0">
                <a:solidFill>
                  <a:schemeClr val="bg1"/>
                </a:solidFill>
              </a:rPr>
              <a:t>Requirement</a:t>
            </a:r>
            <a:endParaRPr lang="ko-KR" altLang="en-US" sz="15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휴먼 </a:t>
            </a:r>
            <a:r>
              <a:rPr lang="en-US" altLang="ko-KR" sz="1200" dirty="0">
                <a:solidFill>
                  <a:schemeClr val="bg1"/>
                </a:solidFill>
              </a:rPr>
              <a:t>ICT </a:t>
            </a:r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633B1-659B-C24F-939E-A89D57A6ED79}"/>
              </a:ext>
            </a:extLst>
          </p:cNvPr>
          <p:cNvSpPr txBox="1"/>
          <p:nvPr/>
        </p:nvSpPr>
        <p:spPr>
          <a:xfrm>
            <a:off x="539552" y="1484784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1) Domain Model</a:t>
            </a:r>
          </a:p>
          <a:p>
            <a:endParaRPr lang="ko-KR" altLang="en-US" b="1" spc="-1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50BD1F-C5F7-A548-AAB9-2646CF03B63F}"/>
              </a:ext>
            </a:extLst>
          </p:cNvPr>
          <p:cNvSpPr txBox="1"/>
          <p:nvPr/>
        </p:nvSpPr>
        <p:spPr>
          <a:xfrm>
            <a:off x="427435" y="836712"/>
            <a:ext cx="1728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Requirement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45D3CC3-2021-904F-B2C6-9C0DB7DDD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760" y="2203123"/>
            <a:ext cx="6380912" cy="36423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5FA168-FB2C-6642-B26D-41832E18A485}"/>
              </a:ext>
            </a:extLst>
          </p:cNvPr>
          <p:cNvSpPr txBox="1"/>
          <p:nvPr/>
        </p:nvSpPr>
        <p:spPr>
          <a:xfrm>
            <a:off x="4066784" y="512105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b="1" dirty="0" err="1">
                <a:ea typeface="맑은 고딕"/>
              </a:rPr>
              <a:t>Result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97028" y="271681"/>
            <a:ext cx="7745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</a:rPr>
              <a:t>V I S I O N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휴먼 </a:t>
            </a:r>
            <a:r>
              <a:rPr lang="en-US" altLang="ko-KR" sz="1200" dirty="0">
                <a:solidFill>
                  <a:schemeClr val="bg1"/>
                </a:solidFill>
              </a:rPr>
              <a:t>ICT </a:t>
            </a:r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633B1-659B-C24F-939E-A89D57A6ED79}"/>
              </a:ext>
            </a:extLst>
          </p:cNvPr>
          <p:cNvSpPr txBox="1"/>
          <p:nvPr/>
        </p:nvSpPr>
        <p:spPr>
          <a:xfrm>
            <a:off x="539552" y="1484784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1) Use case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4B9FD2-052F-C54D-9A8A-5898D1D546CF}"/>
              </a:ext>
            </a:extLst>
          </p:cNvPr>
          <p:cNvSpPr txBox="1"/>
          <p:nvPr/>
        </p:nvSpPr>
        <p:spPr>
          <a:xfrm>
            <a:off x="427435" y="836712"/>
            <a:ext cx="1728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Requirement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15A467-215C-FB4C-B27A-EDF9045CE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E8DECA5-8504-CA40-8A94-E453641A23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080733"/>
            <a:ext cx="6474013" cy="41605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364" y="286355"/>
            <a:ext cx="714375" cy="24765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41941" y="230261"/>
            <a:ext cx="114345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b="1" spc="-150" dirty="0">
                <a:solidFill>
                  <a:schemeClr val="bg1"/>
                </a:solidFill>
              </a:rPr>
              <a:t>Requirement</a:t>
            </a:r>
            <a:endParaRPr lang="ko-KR" altLang="en-US" sz="1500" b="1" spc="-150" dirty="0">
              <a:solidFill>
                <a:schemeClr val="bg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627" y="1502785"/>
            <a:ext cx="204411" cy="31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10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휴먼 </a:t>
            </a:r>
            <a:r>
              <a:rPr lang="en-US" altLang="ko-KR" sz="1200" dirty="0">
                <a:solidFill>
                  <a:schemeClr val="bg1"/>
                </a:solidFill>
              </a:rPr>
              <a:t>ICT </a:t>
            </a:r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633B1-659B-C24F-939E-A89D57A6ED79}"/>
              </a:ext>
            </a:extLst>
          </p:cNvPr>
          <p:cNvSpPr txBox="1"/>
          <p:nvPr/>
        </p:nvSpPr>
        <p:spPr>
          <a:xfrm>
            <a:off x="539552" y="1484784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3) System sequence Diagram(SSD)</a:t>
            </a:r>
          </a:p>
          <a:p>
            <a:endParaRPr lang="ko-KR" altLang="en-US" b="1" spc="-1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6FE023-A379-2A42-B07E-07D3AD37178A}"/>
              </a:ext>
            </a:extLst>
          </p:cNvPr>
          <p:cNvSpPr txBox="1"/>
          <p:nvPr/>
        </p:nvSpPr>
        <p:spPr>
          <a:xfrm>
            <a:off x="427435" y="836712"/>
            <a:ext cx="1728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Requirement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79512" y="212687"/>
            <a:ext cx="114345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b="1" spc="-150" dirty="0">
                <a:solidFill>
                  <a:schemeClr val="bg1"/>
                </a:solidFill>
              </a:rPr>
              <a:t>Requirement</a:t>
            </a:r>
            <a:endParaRPr lang="ko-KR" altLang="en-US" sz="1500" b="1" spc="-150" dirty="0">
              <a:solidFill>
                <a:schemeClr val="bg1"/>
              </a:solidFill>
            </a:endParaRPr>
          </a:p>
        </p:txBody>
      </p:sp>
      <p:pic>
        <p:nvPicPr>
          <p:cNvPr id="11" name="그림 10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29666F7F-EA5E-4143-A5B4-49D5097A7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479" y="2224910"/>
            <a:ext cx="7002657" cy="394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29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휴먼 </a:t>
            </a:r>
            <a:r>
              <a:rPr lang="en-US" altLang="ko-KR" sz="1200" dirty="0">
                <a:solidFill>
                  <a:schemeClr val="bg1"/>
                </a:solidFill>
              </a:rPr>
              <a:t>ICT </a:t>
            </a:r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633B1-659B-C24F-939E-A89D57A6ED79}"/>
              </a:ext>
            </a:extLst>
          </p:cNvPr>
          <p:cNvSpPr txBox="1"/>
          <p:nvPr/>
        </p:nvSpPr>
        <p:spPr>
          <a:xfrm>
            <a:off x="539552" y="1484784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4) Operation Contracts</a:t>
            </a:r>
          </a:p>
          <a:p>
            <a:endParaRPr lang="ko-KR" altLang="en-US" b="1" spc="-1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B8959-593E-D541-8BCF-F3C1C5535A1D}"/>
              </a:ext>
            </a:extLst>
          </p:cNvPr>
          <p:cNvSpPr txBox="1"/>
          <p:nvPr/>
        </p:nvSpPr>
        <p:spPr>
          <a:xfrm>
            <a:off x="427435" y="836712"/>
            <a:ext cx="1728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Requirement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8A26E35-B8A2-E94A-BD2F-0328DD7CD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524626"/>
              </p:ext>
            </p:extLst>
          </p:nvPr>
        </p:nvGraphicFramePr>
        <p:xfrm>
          <a:off x="827584" y="2152346"/>
          <a:ext cx="7128792" cy="27628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06527">
                  <a:extLst>
                    <a:ext uri="{9D8B030D-6E8A-4147-A177-3AD203B41FA5}">
                      <a16:colId xmlns:a16="http://schemas.microsoft.com/office/drawing/2014/main" val="2724145841"/>
                    </a:ext>
                  </a:extLst>
                </a:gridCol>
                <a:gridCol w="4322265">
                  <a:extLst>
                    <a:ext uri="{9D8B030D-6E8A-4147-A177-3AD203B41FA5}">
                      <a16:colId xmlns:a16="http://schemas.microsoft.com/office/drawing/2014/main" val="2692651734"/>
                    </a:ext>
                  </a:extLst>
                </a:gridCol>
              </a:tblGrid>
              <a:tr h="3184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Operation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Clicking “start” button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01945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Cross Reference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Use Case: Set Option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45958"/>
                  </a:ext>
                </a:extLst>
              </a:tr>
              <a:tr h="20843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Postconditions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altLang="ko-KR" sz="1400" kern="100" dirty="0" err="1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Yootboard</a:t>
                      </a:r>
                      <a:r>
                        <a:rPr lang="ko-KR" altLang="en-US" sz="1400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 객체가 생성된다</a:t>
                      </a:r>
                      <a:r>
                        <a:rPr lang="en-US" altLang="ko-KR" sz="1400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342900" lvl="0" indent="-3429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altLang="ko-KR" sz="1400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Player</a:t>
                      </a:r>
                      <a:r>
                        <a:rPr lang="ko-KR" altLang="en-US" sz="1400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객체가 생성된다</a:t>
                      </a:r>
                      <a:r>
                        <a:rPr lang="en-US" altLang="ko-KR" sz="1400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ko-KR" altLang="en-US" sz="1400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sz="1400" kern="1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4935064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79512" y="218987"/>
            <a:ext cx="114345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b="1" spc="-150" dirty="0">
                <a:solidFill>
                  <a:schemeClr val="bg1"/>
                </a:solidFill>
              </a:rPr>
              <a:t>Requirement</a:t>
            </a:r>
            <a:endParaRPr lang="ko-KR" altLang="en-US" sz="15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943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1613</TotalTime>
  <Words>1050</Words>
  <Application>Microsoft Office PowerPoint</Application>
  <PresentationFormat>On-screen Show (4:3)</PresentationFormat>
  <Paragraphs>315</Paragraphs>
  <Slides>34</Slides>
  <Notes>30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김병창</cp:lastModifiedBy>
  <cp:revision>105</cp:revision>
  <dcterms:created xsi:type="dcterms:W3CDTF">2016-11-03T20:47:04Z</dcterms:created>
  <dcterms:modified xsi:type="dcterms:W3CDTF">2019-06-08T00:10:35Z</dcterms:modified>
</cp:coreProperties>
</file>